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81" r:id="rId3"/>
    <p:sldId id="282" r:id="rId4"/>
    <p:sldId id="285" r:id="rId5"/>
    <p:sldId id="286" r:id="rId6"/>
    <p:sldId id="287" r:id="rId7"/>
    <p:sldId id="288" r:id="rId8"/>
    <p:sldId id="289" r:id="rId9"/>
    <p:sldId id="297" r:id="rId10"/>
    <p:sldId id="298" r:id="rId11"/>
    <p:sldId id="299" r:id="rId12"/>
    <p:sldId id="300" r:id="rId13"/>
    <p:sldId id="302" r:id="rId14"/>
    <p:sldId id="303" r:id="rId15"/>
    <p:sldId id="304" r:id="rId16"/>
    <p:sldId id="313" r:id="rId17"/>
    <p:sldId id="307" r:id="rId18"/>
    <p:sldId id="312" r:id="rId19"/>
    <p:sldId id="309" r:id="rId20"/>
    <p:sldId id="311" r:id="rId21"/>
    <p:sldId id="262" r:id="rId22"/>
    <p:sldId id="284" r:id="rId23"/>
    <p:sldId id="270" r:id="rId24"/>
    <p:sldId id="269" r:id="rId25"/>
    <p:sldId id="274" r:id="rId26"/>
    <p:sldId id="260" r:id="rId27"/>
    <p:sldId id="277" r:id="rId28"/>
    <p:sldId id="271" r:id="rId29"/>
    <p:sldId id="278" r:id="rId30"/>
    <p:sldId id="273" r:id="rId31"/>
    <p:sldId id="279" r:id="rId32"/>
    <p:sldId id="261" r:id="rId33"/>
    <p:sldId id="276" r:id="rId34"/>
    <p:sldId id="272" r:id="rId35"/>
    <p:sldId id="275" r:id="rId36"/>
    <p:sldId id="280" r:id="rId37"/>
    <p:sldId id="314" r:id="rId38"/>
    <p:sldId id="30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Geneva" charset="-128"/>
        <a:cs typeface="+mn-cs"/>
      </a:defRPr>
    </a:lvl1pPr>
    <a:lvl2pPr marL="457200" algn="l" rtl="0" fontAlgn="base">
      <a:spcBef>
        <a:spcPct val="0"/>
      </a:spcBef>
      <a:spcAft>
        <a:spcPct val="0"/>
      </a:spcAft>
      <a:defRPr kern="1200">
        <a:solidFill>
          <a:schemeClr val="tx1"/>
        </a:solidFill>
        <a:latin typeface="Arial" charset="0"/>
        <a:ea typeface="Geneva" charset="-128"/>
        <a:cs typeface="+mn-cs"/>
      </a:defRPr>
    </a:lvl2pPr>
    <a:lvl3pPr marL="914400" algn="l" rtl="0" fontAlgn="base">
      <a:spcBef>
        <a:spcPct val="0"/>
      </a:spcBef>
      <a:spcAft>
        <a:spcPct val="0"/>
      </a:spcAft>
      <a:defRPr kern="1200">
        <a:solidFill>
          <a:schemeClr val="tx1"/>
        </a:solidFill>
        <a:latin typeface="Arial" charset="0"/>
        <a:ea typeface="Geneva" charset="-128"/>
        <a:cs typeface="+mn-cs"/>
      </a:defRPr>
    </a:lvl3pPr>
    <a:lvl4pPr marL="1371600" algn="l" rtl="0" fontAlgn="base">
      <a:spcBef>
        <a:spcPct val="0"/>
      </a:spcBef>
      <a:spcAft>
        <a:spcPct val="0"/>
      </a:spcAft>
      <a:defRPr kern="1200">
        <a:solidFill>
          <a:schemeClr val="tx1"/>
        </a:solidFill>
        <a:latin typeface="Arial" charset="0"/>
        <a:ea typeface="Geneva" charset="-128"/>
        <a:cs typeface="+mn-cs"/>
      </a:defRPr>
    </a:lvl4pPr>
    <a:lvl5pPr marL="1828800" algn="l" rtl="0" fontAlgn="base">
      <a:spcBef>
        <a:spcPct val="0"/>
      </a:spcBef>
      <a:spcAft>
        <a:spcPct val="0"/>
      </a:spcAft>
      <a:defRPr kern="1200">
        <a:solidFill>
          <a:schemeClr val="tx1"/>
        </a:solidFill>
        <a:latin typeface="Arial" charset="0"/>
        <a:ea typeface="Geneva" charset="-128"/>
        <a:cs typeface="+mn-cs"/>
      </a:defRPr>
    </a:lvl5pPr>
    <a:lvl6pPr marL="2286000" algn="l" defTabSz="914400" rtl="0" eaLnBrk="1" latinLnBrk="0" hangingPunct="1">
      <a:defRPr kern="1200">
        <a:solidFill>
          <a:schemeClr val="tx1"/>
        </a:solidFill>
        <a:latin typeface="Arial" charset="0"/>
        <a:ea typeface="Geneva" charset="-128"/>
        <a:cs typeface="+mn-cs"/>
      </a:defRPr>
    </a:lvl6pPr>
    <a:lvl7pPr marL="2743200" algn="l" defTabSz="914400" rtl="0" eaLnBrk="1" latinLnBrk="0" hangingPunct="1">
      <a:defRPr kern="1200">
        <a:solidFill>
          <a:schemeClr val="tx1"/>
        </a:solidFill>
        <a:latin typeface="Arial" charset="0"/>
        <a:ea typeface="Geneva" charset="-128"/>
        <a:cs typeface="+mn-cs"/>
      </a:defRPr>
    </a:lvl7pPr>
    <a:lvl8pPr marL="3200400" algn="l" defTabSz="914400" rtl="0" eaLnBrk="1" latinLnBrk="0" hangingPunct="1">
      <a:defRPr kern="1200">
        <a:solidFill>
          <a:schemeClr val="tx1"/>
        </a:solidFill>
        <a:latin typeface="Arial" charset="0"/>
        <a:ea typeface="Geneva" charset="-128"/>
        <a:cs typeface="+mn-cs"/>
      </a:defRPr>
    </a:lvl8pPr>
    <a:lvl9pPr marL="3657600" algn="l" defTabSz="914400" rtl="0" eaLnBrk="1" latinLnBrk="0" hangingPunct="1">
      <a:defRPr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p:scale>
          <a:sx n="125" d="100"/>
          <a:sy n="125" d="100"/>
        </p:scale>
        <p:origin x="1205" y="207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DC8B4-C2CA-4125-BADF-82BB0C380892}" type="datetimeFigureOut">
              <a:rPr lang="en-US" smtClean="0"/>
              <a:pPr/>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04A13-2A98-4B89-9486-EA7FE4119835}" type="slidenum">
              <a:rPr lang="en-US" smtClean="0"/>
              <a:pPr/>
              <a:t>‹#›</a:t>
            </a:fld>
            <a:endParaRPr lang="en-US"/>
          </a:p>
        </p:txBody>
      </p:sp>
    </p:spTree>
    <p:extLst>
      <p:ext uri="{BB962C8B-B14F-4D97-AF65-F5344CB8AC3E}">
        <p14:creationId xmlns:p14="http://schemas.microsoft.com/office/powerpoint/2010/main" val="391368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04A13-2A98-4B89-9486-EA7FE4119835}" type="slidenum">
              <a:rPr lang="en-US" smtClean="0"/>
              <a:pPr/>
              <a:t>36</a:t>
            </a:fld>
            <a:endParaRPr lang="en-US"/>
          </a:p>
        </p:txBody>
      </p:sp>
    </p:spTree>
    <p:extLst>
      <p:ext uri="{BB962C8B-B14F-4D97-AF65-F5344CB8AC3E}">
        <p14:creationId xmlns:p14="http://schemas.microsoft.com/office/powerpoint/2010/main" val="2621060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624A7212-C7C5-48F2-85A8-497DC7F20EA1}" type="slidenum">
              <a:rPr lang="en-US"/>
              <a:pPr>
                <a:defRPr/>
              </a:pPr>
              <a:t>‹#›</a:t>
            </a:fld>
            <a:endParaRPr lang="en-US"/>
          </a:p>
        </p:txBody>
      </p:sp>
    </p:spTree>
    <p:extLst>
      <p:ext uri="{BB962C8B-B14F-4D97-AF65-F5344CB8AC3E}">
        <p14:creationId xmlns:p14="http://schemas.microsoft.com/office/powerpoint/2010/main" val="1028945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DF7F32A-CD9D-4776-98BD-FEBE5B0B5750}" type="slidenum">
              <a:rPr lang="en-US"/>
              <a:pPr>
                <a:defRPr/>
              </a:pPr>
              <a:t>‹#›</a:t>
            </a:fld>
            <a:endParaRPr lang="en-US"/>
          </a:p>
        </p:txBody>
      </p:sp>
    </p:spTree>
    <p:extLst>
      <p:ext uri="{BB962C8B-B14F-4D97-AF65-F5344CB8AC3E}">
        <p14:creationId xmlns:p14="http://schemas.microsoft.com/office/powerpoint/2010/main" val="244882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8F9219-B3EC-49DB-85B9-131143B97CE9}" type="slidenum">
              <a:rPr lang="en-US"/>
              <a:pPr>
                <a:defRPr/>
              </a:pPr>
              <a:t>‹#›</a:t>
            </a:fld>
            <a:endParaRPr lang="en-US"/>
          </a:p>
        </p:txBody>
      </p:sp>
    </p:spTree>
    <p:extLst>
      <p:ext uri="{BB962C8B-B14F-4D97-AF65-F5344CB8AC3E}">
        <p14:creationId xmlns:p14="http://schemas.microsoft.com/office/powerpoint/2010/main" val="261755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A263BF-2AAA-437D-98AE-C05219D79FBA}" type="slidenum">
              <a:rPr lang="en-US"/>
              <a:pPr>
                <a:defRPr/>
              </a:pPr>
              <a:t>‹#›</a:t>
            </a:fld>
            <a:endParaRPr lang="en-US"/>
          </a:p>
        </p:txBody>
      </p:sp>
    </p:spTree>
    <p:extLst>
      <p:ext uri="{BB962C8B-B14F-4D97-AF65-F5344CB8AC3E}">
        <p14:creationId xmlns:p14="http://schemas.microsoft.com/office/powerpoint/2010/main" val="111897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7DADE979-91FD-40E7-8F94-70048954E7B9}" type="slidenum">
              <a:rPr lang="en-US"/>
              <a:pPr>
                <a:defRPr/>
              </a:pPr>
              <a:t>‹#›</a:t>
            </a:fld>
            <a:endParaRPr lang="en-US"/>
          </a:p>
        </p:txBody>
      </p:sp>
    </p:spTree>
    <p:extLst>
      <p:ext uri="{BB962C8B-B14F-4D97-AF65-F5344CB8AC3E}">
        <p14:creationId xmlns:p14="http://schemas.microsoft.com/office/powerpoint/2010/main" val="5625461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D08291C-6A42-49EA-9C35-DCF324DF8CEB}" type="slidenum">
              <a:rPr lang="en-US"/>
              <a:pPr>
                <a:defRPr/>
              </a:pPr>
              <a:t>‹#›</a:t>
            </a:fld>
            <a:endParaRPr lang="en-US"/>
          </a:p>
        </p:txBody>
      </p:sp>
    </p:spTree>
    <p:extLst>
      <p:ext uri="{BB962C8B-B14F-4D97-AF65-F5344CB8AC3E}">
        <p14:creationId xmlns:p14="http://schemas.microsoft.com/office/powerpoint/2010/main" val="309260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2651D9F-05BC-450D-8012-130DEDCC3162}" type="slidenum">
              <a:rPr lang="en-US"/>
              <a:pPr>
                <a:defRPr/>
              </a:pPr>
              <a:t>‹#›</a:t>
            </a:fld>
            <a:endParaRPr lang="en-US"/>
          </a:p>
        </p:txBody>
      </p:sp>
    </p:spTree>
    <p:extLst>
      <p:ext uri="{BB962C8B-B14F-4D97-AF65-F5344CB8AC3E}">
        <p14:creationId xmlns:p14="http://schemas.microsoft.com/office/powerpoint/2010/main" val="250121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099E21C-3463-49D2-8BAA-ED37F2F06D86}" type="slidenum">
              <a:rPr lang="en-US"/>
              <a:pPr>
                <a:defRPr/>
              </a:pPr>
              <a:t>‹#›</a:t>
            </a:fld>
            <a:endParaRPr lang="en-US"/>
          </a:p>
        </p:txBody>
      </p:sp>
    </p:spTree>
    <p:extLst>
      <p:ext uri="{BB962C8B-B14F-4D97-AF65-F5344CB8AC3E}">
        <p14:creationId xmlns:p14="http://schemas.microsoft.com/office/powerpoint/2010/main" val="253902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A4B62F2-1200-4A80-888A-C61AD4CB1785}" type="slidenum">
              <a:rPr lang="en-US"/>
              <a:pPr>
                <a:defRPr/>
              </a:pPr>
              <a:t>‹#›</a:t>
            </a:fld>
            <a:endParaRPr lang="en-US"/>
          </a:p>
        </p:txBody>
      </p:sp>
    </p:spTree>
    <p:extLst>
      <p:ext uri="{BB962C8B-B14F-4D97-AF65-F5344CB8AC3E}">
        <p14:creationId xmlns:p14="http://schemas.microsoft.com/office/powerpoint/2010/main" val="30486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5C54B7F-2C7C-4282-B84B-6D2A0883B927}" type="slidenum">
              <a:rPr lang="en-US"/>
              <a:pPr>
                <a:defRPr/>
              </a:pPr>
              <a:t>‹#›</a:t>
            </a:fld>
            <a:endParaRPr lang="en-US"/>
          </a:p>
        </p:txBody>
      </p:sp>
    </p:spTree>
    <p:extLst>
      <p:ext uri="{BB962C8B-B14F-4D97-AF65-F5344CB8AC3E}">
        <p14:creationId xmlns:p14="http://schemas.microsoft.com/office/powerpoint/2010/main" val="162649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ea typeface="+mn-ea"/>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5AF08392-01DB-4879-A103-C165E5592D0C}" type="slidenum">
              <a:rPr lang="en-US"/>
              <a:pPr>
                <a:defRPr/>
              </a:pPr>
              <a:t>‹#›</a:t>
            </a:fld>
            <a:endParaRPr lang="en-US"/>
          </a:p>
        </p:txBody>
      </p:sp>
    </p:spTree>
    <p:extLst>
      <p:ext uri="{BB962C8B-B14F-4D97-AF65-F5344CB8AC3E}">
        <p14:creationId xmlns:p14="http://schemas.microsoft.com/office/powerpoint/2010/main" val="392782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045C75"/>
                </a:solidFill>
              </a:defRPr>
            </a:lvl1pPr>
          </a:lstStyle>
          <a:p>
            <a:pPr>
              <a:defRPr/>
            </a:pPr>
            <a:fld id="{825EF4F8-9613-4D3B-9E8C-27237D3018F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ea typeface="+mn-ea"/>
              </a:endParaRPr>
            </a:p>
          </p:txBody>
        </p:sp>
      </p:grpSp>
    </p:spTree>
  </p:cSld>
  <p:clrMap bg1="lt1" tx1="dk1" bg2="lt2" tx2="dk2" accent1="accent1" accent2="accent2" accent3="accent3" accent4="accent4" accent5="accent5" accent6="accent6" hlink="hlink" folHlink="folHlink"/>
  <p:sldLayoutIdLst>
    <p:sldLayoutId id="2147483781" r:id="rId1"/>
    <p:sldLayoutId id="2147483773" r:id="rId2"/>
    <p:sldLayoutId id="2147483782" r:id="rId3"/>
    <p:sldLayoutId id="2147483774" r:id="rId4"/>
    <p:sldLayoutId id="2147483775" r:id="rId5"/>
    <p:sldLayoutId id="2147483776" r:id="rId6"/>
    <p:sldLayoutId id="2147483777" r:id="rId7"/>
    <p:sldLayoutId id="2147483778" r:id="rId8"/>
    <p:sldLayoutId id="2147483783" r:id="rId9"/>
    <p:sldLayoutId id="2147483779" r:id="rId10"/>
    <p:sldLayoutId id="2147483780" r:id="rId11"/>
  </p:sldLayoutIdLst>
  <p:txStyles>
    <p:titleStyle>
      <a:lvl1pPr algn="l" rtl="0" eaLnBrk="0" fontAlgn="base" hangingPunct="0">
        <a:spcBef>
          <a:spcPct val="0"/>
        </a:spcBef>
        <a:spcAft>
          <a:spcPct val="0"/>
        </a:spcAft>
        <a:defRPr sz="5000" kern="1200">
          <a:solidFill>
            <a:schemeClr val="tx2"/>
          </a:solidFill>
          <a:latin typeface="+mj-lt"/>
          <a:ea typeface="Geneva" charset="-128"/>
          <a:cs typeface="Geneva" charset="-128"/>
        </a:defRPr>
      </a:lvl1pPr>
      <a:lvl2pPr algn="l" rtl="0" eaLnBrk="0" fontAlgn="base" hangingPunct="0">
        <a:spcBef>
          <a:spcPct val="0"/>
        </a:spcBef>
        <a:spcAft>
          <a:spcPct val="0"/>
        </a:spcAft>
        <a:defRPr sz="5000">
          <a:solidFill>
            <a:schemeClr val="tx2"/>
          </a:solidFill>
          <a:latin typeface="Calibri" pitchFamily="34" charset="0"/>
          <a:ea typeface="Geneva" charset="-128"/>
          <a:cs typeface="Geneva" charset="-128"/>
        </a:defRPr>
      </a:lvl2pPr>
      <a:lvl3pPr algn="l" rtl="0" eaLnBrk="0" fontAlgn="base" hangingPunct="0">
        <a:spcBef>
          <a:spcPct val="0"/>
        </a:spcBef>
        <a:spcAft>
          <a:spcPct val="0"/>
        </a:spcAft>
        <a:defRPr sz="5000">
          <a:solidFill>
            <a:schemeClr val="tx2"/>
          </a:solidFill>
          <a:latin typeface="Calibri" pitchFamily="34" charset="0"/>
          <a:ea typeface="Geneva" charset="-128"/>
          <a:cs typeface="Geneva" charset="-128"/>
        </a:defRPr>
      </a:lvl3pPr>
      <a:lvl4pPr algn="l" rtl="0" eaLnBrk="0" fontAlgn="base" hangingPunct="0">
        <a:spcBef>
          <a:spcPct val="0"/>
        </a:spcBef>
        <a:spcAft>
          <a:spcPct val="0"/>
        </a:spcAft>
        <a:defRPr sz="5000">
          <a:solidFill>
            <a:schemeClr val="tx2"/>
          </a:solidFill>
          <a:latin typeface="Calibri" pitchFamily="34" charset="0"/>
          <a:ea typeface="Geneva" charset="-128"/>
          <a:cs typeface="Geneva" charset="-128"/>
        </a:defRPr>
      </a:lvl4pPr>
      <a:lvl5pPr algn="l" rtl="0" eaLnBrk="0" fontAlgn="base" hangingPunct="0">
        <a:spcBef>
          <a:spcPct val="0"/>
        </a:spcBef>
        <a:spcAft>
          <a:spcPct val="0"/>
        </a:spcAft>
        <a:defRPr sz="5000">
          <a:solidFill>
            <a:schemeClr val="tx2"/>
          </a:solidFill>
          <a:latin typeface="Calibri" pitchFamily="34" charset="0"/>
          <a:ea typeface="Geneva" charset="-128"/>
          <a:cs typeface="Geneva"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kern="1200">
          <a:solidFill>
            <a:schemeClr val="tx1"/>
          </a:solidFill>
          <a:latin typeface="+mn-lt"/>
          <a:ea typeface="Geneva" charset="-128"/>
          <a:cs typeface="Geneva" charset="-128"/>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Geneva" charset="-128"/>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Geneva" charset="-128"/>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Geneva" charset="-128"/>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Geneva"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groovygreen.com/groove/wp-content/uploads/2007/09/amoeba.jpg&amp;imgrefurl=http://www.groovygreen.com/groove/?p=1925&amp;h=132&amp;w=200&amp;sz=12&amp;hl=en&amp;start=19&amp;um=1&amp;tbnid=ri-sKWa3urLfAM:&amp;tbnh=69&amp;tbnw=104&amp;prev=/images?q=fat+blobs&amp;um=1&amp;hl=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43400" y="990600"/>
            <a:ext cx="4343400" cy="3219450"/>
          </a:xfrm>
          <a:ln>
            <a:miter lim="800000"/>
            <a:headEnd/>
            <a:tailEnd/>
          </a:ln>
        </p:spPr>
        <p:txBody>
          <a:bodyPr>
            <a:normAutofit fontScale="90000"/>
          </a:bodyPr>
          <a:lstStyle/>
          <a:p>
            <a:pPr algn="ctr" eaLnBrk="1" fontAlgn="auto" hangingPunct="1">
              <a:spcAft>
                <a:spcPts val="0"/>
              </a:spcAft>
              <a:defRPr/>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r>
              <a:rPr lang="en-US" sz="3600" dirty="0" smtClean="0"/>
              <a:t>Presenting…</a:t>
            </a:r>
            <a:r>
              <a:rPr lang="en-US" sz="2400" dirty="0" smtClean="0"/>
              <a:t>                                             </a:t>
            </a:r>
            <a:r>
              <a:rPr lang="en-US" sz="4900" dirty="0" err="1" smtClean="0">
                <a:solidFill>
                  <a:srgbClr val="FFFF00"/>
                </a:solidFill>
              </a:rPr>
              <a:t>Kenzen</a:t>
            </a:r>
            <a:r>
              <a:rPr lang="en-US" sz="4900" dirty="0" smtClean="0">
                <a:solidFill>
                  <a:srgbClr val="FFFF00"/>
                </a:solidFill>
              </a:rPr>
              <a:t> </a:t>
            </a:r>
            <a:br>
              <a:rPr lang="en-US" sz="4900" dirty="0" smtClean="0">
                <a:solidFill>
                  <a:srgbClr val="FFFF00"/>
                </a:solidFill>
              </a:rPr>
            </a:br>
            <a:r>
              <a:rPr lang="en-US" sz="4900" dirty="0" smtClean="0">
                <a:solidFill>
                  <a:srgbClr val="FFFF00"/>
                </a:solidFill>
              </a:rPr>
              <a:t>Vital Balance </a:t>
            </a:r>
            <a:br>
              <a:rPr lang="en-US" sz="4900" dirty="0" smtClean="0">
                <a:solidFill>
                  <a:srgbClr val="FFFF00"/>
                </a:solidFill>
              </a:rPr>
            </a:br>
            <a:r>
              <a:rPr lang="en-US" sz="4900" dirty="0" smtClean="0">
                <a:solidFill>
                  <a:srgbClr val="FFFF00"/>
                </a:solidFill>
              </a:rPr>
              <a:t> </a:t>
            </a:r>
            <a:r>
              <a:rPr lang="en-US" sz="3600" dirty="0" smtClean="0">
                <a:solidFill>
                  <a:schemeClr val="accent3"/>
                </a:solidFill>
              </a:rPr>
              <a:t>Meal Replacement Mix</a:t>
            </a:r>
            <a:br>
              <a:rPr lang="en-US" sz="3600" dirty="0" smtClean="0">
                <a:solidFill>
                  <a:schemeClr val="accent3"/>
                </a:solidFill>
              </a:rPr>
            </a:br>
            <a:r>
              <a:rPr lang="en-US" sz="3600" dirty="0" smtClean="0">
                <a:solidFill>
                  <a:schemeClr val="accent3"/>
                </a:solidFill>
              </a:rPr>
              <a:t>Nutritional Support</a:t>
            </a:r>
            <a:br>
              <a:rPr lang="en-US" sz="3600" dirty="0" smtClean="0">
                <a:solidFill>
                  <a:schemeClr val="accent3"/>
                </a:solidFill>
              </a:rPr>
            </a:br>
            <a:r>
              <a:rPr lang="en-US" sz="3600" dirty="0" smtClean="0">
                <a:solidFill>
                  <a:schemeClr val="accent3"/>
                </a:solidFill>
              </a:rPr>
              <a:t>Fat Loss Assistance</a:t>
            </a:r>
            <a:endParaRPr lang="en-US" sz="2000" dirty="0" smtClean="0">
              <a:solidFill>
                <a:schemeClr val="accent3"/>
              </a:solidFill>
            </a:endParaRPr>
          </a:p>
        </p:txBody>
      </p:sp>
      <p:sp>
        <p:nvSpPr>
          <p:cNvPr id="5123" name="Rectangle 3"/>
          <p:cNvSpPr>
            <a:spLocks noGrp="1" noChangeArrowheads="1"/>
          </p:cNvSpPr>
          <p:nvPr>
            <p:ph type="subTitle" idx="1"/>
          </p:nvPr>
        </p:nvSpPr>
        <p:spPr>
          <a:xfrm>
            <a:off x="3466713" y="4279599"/>
            <a:ext cx="6400800" cy="1143000"/>
          </a:xfrm>
        </p:spPr>
        <p:txBody>
          <a:bodyPr/>
          <a:lstStyle/>
          <a:p>
            <a:pPr marR="0" algn="ctr" eaLnBrk="1" hangingPunct="1"/>
            <a:r>
              <a:rPr lang="en-US" dirty="0" smtClean="0">
                <a:solidFill>
                  <a:srgbClr val="FF0000"/>
                </a:solidFill>
              </a:rPr>
              <a:t>Food for Action</a:t>
            </a:r>
          </a:p>
          <a:p>
            <a:pPr marR="0" algn="ctr" eaLnBrk="1" hangingPunct="1"/>
            <a:r>
              <a:rPr lang="en-US" dirty="0" smtClean="0">
                <a:solidFill>
                  <a:srgbClr val="FF0000"/>
                </a:solidFill>
              </a:rPr>
              <a:t> Food for Thought</a:t>
            </a:r>
          </a:p>
        </p:txBody>
      </p:sp>
      <p:pic>
        <p:nvPicPr>
          <p:cNvPr id="5125" name="Picture 4" descr="Touchdwn_Nikke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663"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Vital Balance - contain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340" y="423863"/>
            <a:ext cx="2286000" cy="346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3400" y="5557033"/>
            <a:ext cx="4647426" cy="369332"/>
          </a:xfrm>
          <a:prstGeom prst="rect">
            <a:avLst/>
          </a:prstGeom>
          <a:noFill/>
        </p:spPr>
        <p:txBody>
          <a:bodyPr wrap="none" rtlCol="0">
            <a:spAutoFit/>
          </a:bodyPr>
          <a:lstStyle/>
          <a:p>
            <a:r>
              <a:rPr lang="en-US" b="1" i="1" dirty="0" smtClean="0"/>
              <a:t>“Let food be your </a:t>
            </a:r>
            <a:r>
              <a:rPr lang="en-US" b="1" i="1" dirty="0" err="1" smtClean="0"/>
              <a:t>medicine”..</a:t>
            </a:r>
            <a:r>
              <a:rPr lang="en-US" dirty="0" err="1" smtClean="0">
                <a:solidFill>
                  <a:schemeClr val="bg1"/>
                </a:solidFill>
              </a:rPr>
              <a:t>Hippocrates</a:t>
            </a:r>
            <a:endParaRPr lang="en-US" dirty="0">
              <a:solidFill>
                <a:schemeClr val="bg1"/>
              </a:solidFill>
            </a:endParaRPr>
          </a:p>
        </p:txBody>
      </p:sp>
      <p:pic>
        <p:nvPicPr>
          <p:cNvPr id="3074" name="Picture 2" descr="https://encrypted-tbn0.gstatic.com/images?q=tbn:ANd9GcRucxgW9Ne2_2r3rbmP4RXdzPkAyGOGng_504AN0CFgU6qudH1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7" y="4648200"/>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2407" y="4038600"/>
            <a:ext cx="3634328" cy="376480"/>
          </a:xfrm>
          <a:prstGeom prst="rect">
            <a:avLst/>
          </a:prstGeom>
          <a:no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sz="3200" dirty="0" smtClean="0"/>
              <a:t>  1 teaspoon of sugar = 4 grams of carbohydrates</a:t>
            </a:r>
            <a:endParaRPr lang="en-US" sz="3200" dirty="0"/>
          </a:p>
        </p:txBody>
      </p:sp>
      <p:sp>
        <p:nvSpPr>
          <p:cNvPr id="3" name="Content Placeholder 2"/>
          <p:cNvSpPr>
            <a:spLocks noGrp="1"/>
          </p:cNvSpPr>
          <p:nvPr>
            <p:ph idx="1"/>
          </p:nvPr>
        </p:nvSpPr>
        <p:spPr>
          <a:xfrm>
            <a:off x="457200" y="1524000"/>
            <a:ext cx="8458200" cy="5105399"/>
          </a:xfrm>
        </p:spPr>
        <p:txBody>
          <a:bodyPr/>
          <a:lstStyle/>
          <a:p>
            <a:r>
              <a:rPr lang="en-US" dirty="0" smtClean="0"/>
              <a:t>A typical American “healthy” breakfast</a:t>
            </a:r>
          </a:p>
          <a:p>
            <a:r>
              <a:rPr lang="en-US" sz="2400" dirty="0" smtClean="0"/>
              <a:t>8 oz glass orange juice = 26 gram </a:t>
            </a:r>
            <a:r>
              <a:rPr lang="en-US" sz="2400" dirty="0" err="1" smtClean="0"/>
              <a:t>carbs</a:t>
            </a:r>
            <a:r>
              <a:rPr lang="en-US" sz="2400" dirty="0" smtClean="0"/>
              <a:t> = 6.5 tsp sugar</a:t>
            </a:r>
          </a:p>
          <a:p>
            <a:r>
              <a:rPr lang="en-US" sz="2400" dirty="0" smtClean="0"/>
              <a:t>1 cup oatmeal = 54 gram </a:t>
            </a:r>
            <a:r>
              <a:rPr lang="en-US" sz="2400" dirty="0" err="1" smtClean="0"/>
              <a:t>carbs</a:t>
            </a:r>
            <a:r>
              <a:rPr lang="en-US" sz="2400" dirty="0" smtClean="0"/>
              <a:t> = 13.50 tsp sugar</a:t>
            </a:r>
          </a:p>
          <a:p>
            <a:r>
              <a:rPr lang="en-US" sz="2400" dirty="0" smtClean="0"/>
              <a:t>1/8 cup raisins = 15 grams </a:t>
            </a:r>
            <a:r>
              <a:rPr lang="en-US" sz="2400" dirty="0" err="1" smtClean="0"/>
              <a:t>carbs</a:t>
            </a:r>
            <a:r>
              <a:rPr lang="en-US" sz="2400" dirty="0" smtClean="0"/>
              <a:t> = 3.75 tsp sugar</a:t>
            </a:r>
          </a:p>
          <a:p>
            <a:r>
              <a:rPr lang="en-US" sz="2400" dirty="0" smtClean="0"/>
              <a:t>2 tsp brown sugar = 8 gram </a:t>
            </a:r>
            <a:r>
              <a:rPr lang="en-US" sz="2400" dirty="0" err="1" smtClean="0"/>
              <a:t>carbs</a:t>
            </a:r>
            <a:r>
              <a:rPr lang="en-US" sz="2400" dirty="0" smtClean="0"/>
              <a:t> = 2 tsp sugar</a:t>
            </a:r>
          </a:p>
          <a:p>
            <a:r>
              <a:rPr lang="en-US" sz="2400" dirty="0" smtClean="0"/>
              <a:t>1 piece whole grain toast = 44 gram </a:t>
            </a:r>
            <a:r>
              <a:rPr lang="en-US" sz="2400" dirty="0" err="1" smtClean="0"/>
              <a:t>carbs</a:t>
            </a:r>
            <a:r>
              <a:rPr lang="en-US" sz="2400" dirty="0" smtClean="0"/>
              <a:t> = 11 tsp sugar</a:t>
            </a:r>
          </a:p>
          <a:p>
            <a:r>
              <a:rPr lang="en-US" sz="2800" b="1" dirty="0" smtClean="0"/>
              <a:t>Breakfast total = 147 gram </a:t>
            </a:r>
            <a:r>
              <a:rPr lang="en-US" sz="2800" b="1" dirty="0" err="1" smtClean="0"/>
              <a:t>carbs</a:t>
            </a:r>
            <a:r>
              <a:rPr lang="en-US" sz="2800" b="1" dirty="0" smtClean="0"/>
              <a:t> = 36.75 tsp sugar</a:t>
            </a:r>
          </a:p>
          <a:p>
            <a:r>
              <a:rPr lang="en-US" sz="2800" dirty="0" smtClean="0"/>
              <a:t>When we are looking to reduce our weight, limiting our </a:t>
            </a:r>
            <a:r>
              <a:rPr lang="en-US" sz="2800" dirty="0" err="1" smtClean="0"/>
              <a:t>carbs</a:t>
            </a:r>
            <a:r>
              <a:rPr lang="en-US" sz="2800" dirty="0" smtClean="0"/>
              <a:t> to as low as possible is necessary to burn fat, say 30 to 50 grams of </a:t>
            </a:r>
            <a:r>
              <a:rPr lang="en-US" sz="2800" dirty="0" err="1" smtClean="0"/>
              <a:t>carbs</a:t>
            </a:r>
            <a:r>
              <a:rPr lang="en-US" sz="2800" dirty="0" smtClean="0"/>
              <a:t> a day, about 7 to 12 tsp of sugar a day.</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850"/>
            <a:ext cx="8229600" cy="819150"/>
          </a:xfrm>
        </p:spPr>
        <p:txBody>
          <a:bodyPr/>
          <a:lstStyle/>
          <a:p>
            <a:pPr algn="ctr"/>
            <a:r>
              <a:rPr lang="en-US" sz="4800" b="1" dirty="0" smtClean="0"/>
              <a:t>A “Healthy” American lunch.</a:t>
            </a:r>
            <a:endParaRPr lang="en-US" sz="4800" b="1" dirty="0"/>
          </a:p>
        </p:txBody>
      </p:sp>
      <p:sp>
        <p:nvSpPr>
          <p:cNvPr id="6" name="Content Placeholder 5"/>
          <p:cNvSpPr>
            <a:spLocks noGrp="1"/>
          </p:cNvSpPr>
          <p:nvPr>
            <p:ph idx="1"/>
          </p:nvPr>
        </p:nvSpPr>
        <p:spPr/>
        <p:txBody>
          <a:bodyPr/>
          <a:lstStyle/>
          <a:p>
            <a:r>
              <a:rPr lang="en-US" dirty="0" smtClean="0"/>
              <a:t>Black Beans and Rice </a:t>
            </a:r>
          </a:p>
          <a:p>
            <a:r>
              <a:rPr lang="en-US" dirty="0" smtClean="0"/>
              <a:t>2 cup of black beans =248 gram of </a:t>
            </a:r>
            <a:r>
              <a:rPr lang="en-US" dirty="0" err="1" smtClean="0"/>
              <a:t>carbs</a:t>
            </a:r>
            <a:r>
              <a:rPr lang="en-US" dirty="0" smtClean="0"/>
              <a:t> = 62 tsp sugar</a:t>
            </a:r>
          </a:p>
          <a:p>
            <a:r>
              <a:rPr lang="en-US" dirty="0" smtClean="0"/>
              <a:t>1 cup brown rice = 66 gram of </a:t>
            </a:r>
            <a:r>
              <a:rPr lang="en-US" dirty="0" err="1" smtClean="0"/>
              <a:t>carbs</a:t>
            </a:r>
            <a:r>
              <a:rPr lang="en-US" dirty="0" smtClean="0"/>
              <a:t> = 16.50 tsp sugar</a:t>
            </a:r>
          </a:p>
          <a:p>
            <a:r>
              <a:rPr lang="en-US" dirty="0" smtClean="0"/>
              <a:t>Cuban bread 1/2</a:t>
            </a:r>
            <a:r>
              <a:rPr lang="en-US" baseline="30000" dirty="0" smtClean="0"/>
              <a:t>th</a:t>
            </a:r>
            <a:r>
              <a:rPr lang="en-US" dirty="0" smtClean="0"/>
              <a:t> loaf = 112 gram </a:t>
            </a:r>
            <a:r>
              <a:rPr lang="en-US" dirty="0" err="1" smtClean="0"/>
              <a:t>carbs</a:t>
            </a:r>
            <a:r>
              <a:rPr lang="en-US" dirty="0" smtClean="0"/>
              <a:t> = 28 tsp sugar</a:t>
            </a:r>
          </a:p>
          <a:p>
            <a:r>
              <a:rPr lang="en-US" dirty="0" smtClean="0"/>
              <a:t>Lunch total = 426 gram </a:t>
            </a:r>
            <a:r>
              <a:rPr lang="en-US" dirty="0" err="1" smtClean="0"/>
              <a:t>carbs</a:t>
            </a:r>
            <a:r>
              <a:rPr lang="en-US" dirty="0" smtClean="0"/>
              <a:t> = 106.50 tsp sugar</a:t>
            </a:r>
          </a:p>
          <a:p>
            <a:r>
              <a:rPr lang="en-US" dirty="0" smtClean="0"/>
              <a:t>Pancreas is saying “Danger, danger, danger!”</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Dinner: Spaghetti &amp; Meatballs</a:t>
            </a:r>
            <a:endParaRPr lang="en-US" dirty="0"/>
          </a:p>
        </p:txBody>
      </p:sp>
      <p:sp>
        <p:nvSpPr>
          <p:cNvPr id="3" name="Content Placeholder 2"/>
          <p:cNvSpPr>
            <a:spLocks noGrp="1"/>
          </p:cNvSpPr>
          <p:nvPr>
            <p:ph idx="1"/>
          </p:nvPr>
        </p:nvSpPr>
        <p:spPr>
          <a:xfrm>
            <a:off x="304800" y="1935163"/>
            <a:ext cx="8839200" cy="4389437"/>
          </a:xfrm>
        </p:spPr>
        <p:txBody>
          <a:bodyPr/>
          <a:lstStyle/>
          <a:p>
            <a:r>
              <a:rPr lang="en-US" b="1" dirty="0" smtClean="0"/>
              <a:t>Spaghetti pasta (regular or gluten free)</a:t>
            </a:r>
          </a:p>
          <a:p>
            <a:pPr>
              <a:buNone/>
            </a:pPr>
            <a:r>
              <a:rPr lang="en-US" dirty="0" smtClean="0"/>
              <a:t>    ¼ box = 46 gram </a:t>
            </a:r>
            <a:r>
              <a:rPr lang="en-US" dirty="0" err="1" smtClean="0"/>
              <a:t>carbs</a:t>
            </a:r>
            <a:r>
              <a:rPr lang="en-US" dirty="0" smtClean="0"/>
              <a:t> = 11.5 tsp sugar</a:t>
            </a:r>
          </a:p>
          <a:p>
            <a:r>
              <a:rPr lang="en-US" dirty="0" smtClean="0"/>
              <a:t>Spaghetti sauce ½ cup = 13 gram </a:t>
            </a:r>
            <a:r>
              <a:rPr lang="en-US" dirty="0" err="1" smtClean="0"/>
              <a:t>carbs</a:t>
            </a:r>
            <a:r>
              <a:rPr lang="en-US" dirty="0" smtClean="0"/>
              <a:t> = 3.25 tsp sugar</a:t>
            </a:r>
          </a:p>
          <a:p>
            <a:r>
              <a:rPr lang="en-US" dirty="0" smtClean="0"/>
              <a:t> Homemade meatballs = 6 gram </a:t>
            </a:r>
            <a:r>
              <a:rPr lang="en-US" dirty="0" err="1" smtClean="0"/>
              <a:t>carbs</a:t>
            </a:r>
            <a:r>
              <a:rPr lang="en-US" dirty="0" smtClean="0"/>
              <a:t> = 1.5 tsp sugar</a:t>
            </a:r>
          </a:p>
          <a:p>
            <a:r>
              <a:rPr lang="en-US" dirty="0" smtClean="0"/>
              <a:t>Garlic bread 2 </a:t>
            </a:r>
            <a:r>
              <a:rPr lang="en-US" dirty="0" err="1" smtClean="0"/>
              <a:t>sm</a:t>
            </a:r>
            <a:r>
              <a:rPr lang="en-US" dirty="0" smtClean="0"/>
              <a:t> slices = 42 gram </a:t>
            </a:r>
            <a:r>
              <a:rPr lang="en-US" dirty="0" err="1" smtClean="0"/>
              <a:t>carbs</a:t>
            </a:r>
            <a:r>
              <a:rPr lang="en-US" dirty="0" smtClean="0"/>
              <a:t> = 9.5 tsp sugar</a:t>
            </a:r>
          </a:p>
          <a:p>
            <a:r>
              <a:rPr lang="en-US" dirty="0" smtClean="0"/>
              <a:t>2 glasses of wine = 42 gram </a:t>
            </a:r>
            <a:r>
              <a:rPr lang="en-US" dirty="0" err="1" smtClean="0"/>
              <a:t>carbs</a:t>
            </a:r>
            <a:r>
              <a:rPr lang="en-US" dirty="0" smtClean="0"/>
              <a:t> = 9.5 tsp sugar</a:t>
            </a:r>
          </a:p>
          <a:p>
            <a:r>
              <a:rPr lang="en-US" dirty="0" smtClean="0"/>
              <a:t>1 slice cheesecake = 33 gram </a:t>
            </a:r>
            <a:r>
              <a:rPr lang="en-US" dirty="0" err="1" smtClean="0"/>
              <a:t>carbs</a:t>
            </a:r>
            <a:r>
              <a:rPr lang="en-US" dirty="0" smtClean="0"/>
              <a:t> = 8.25 tsp sugar</a:t>
            </a:r>
          </a:p>
          <a:p>
            <a:pPr>
              <a:buNone/>
            </a:pPr>
            <a:endParaRPr lang="en-US" b="1" dirty="0" smtClean="0"/>
          </a:p>
          <a:p>
            <a:pPr>
              <a:buNone/>
            </a:pPr>
            <a:r>
              <a:rPr lang="en-US" b="1" dirty="0" smtClean="0"/>
              <a:t>Total for this tasty meal = 182 gram </a:t>
            </a:r>
            <a:r>
              <a:rPr lang="en-US" b="1" dirty="0" err="1" smtClean="0"/>
              <a:t>carbs</a:t>
            </a:r>
            <a:r>
              <a:rPr lang="en-US" b="1" dirty="0" smtClean="0"/>
              <a:t> = 45.5 tsp sugar</a:t>
            </a:r>
          </a:p>
          <a:p>
            <a:pPr>
              <a:buNone/>
            </a:pPr>
            <a:endParaRPr lang="en-US" dirty="0" smtClean="0"/>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p>
            <a:pPr algn="ctr"/>
            <a:r>
              <a:rPr lang="en-US" dirty="0" smtClean="0"/>
              <a:t>One day of </a:t>
            </a:r>
            <a:r>
              <a:rPr lang="en-US" dirty="0" err="1" smtClean="0"/>
              <a:t>carbs</a:t>
            </a:r>
            <a:r>
              <a:rPr lang="en-US" dirty="0" smtClean="0"/>
              <a:t> &amp; sugar</a:t>
            </a:r>
            <a:endParaRPr lang="en-US" dirty="0"/>
          </a:p>
        </p:txBody>
      </p:sp>
      <p:sp>
        <p:nvSpPr>
          <p:cNvPr id="3" name="Content Placeholder 2"/>
          <p:cNvSpPr>
            <a:spLocks noGrp="1"/>
          </p:cNvSpPr>
          <p:nvPr>
            <p:ph idx="1"/>
          </p:nvPr>
        </p:nvSpPr>
        <p:spPr>
          <a:xfrm>
            <a:off x="304800" y="1752599"/>
            <a:ext cx="8534400" cy="4572001"/>
          </a:xfrm>
        </p:spPr>
        <p:txBody>
          <a:bodyPr/>
          <a:lstStyle/>
          <a:p>
            <a:r>
              <a:rPr lang="en-US" sz="2400" b="1" dirty="0" smtClean="0"/>
              <a:t>Breakfast total = 147 gram </a:t>
            </a:r>
            <a:r>
              <a:rPr lang="en-US" sz="2400" b="1" dirty="0" err="1" smtClean="0"/>
              <a:t>carbs</a:t>
            </a:r>
            <a:r>
              <a:rPr lang="en-US" sz="2400" b="1" dirty="0" smtClean="0"/>
              <a:t> = 36.75 tsp sugar</a:t>
            </a:r>
          </a:p>
          <a:p>
            <a:r>
              <a:rPr lang="en-US" sz="2400" b="1" dirty="0" smtClean="0"/>
              <a:t>Lunch total = 426 gram </a:t>
            </a:r>
            <a:r>
              <a:rPr lang="en-US" sz="2400" b="1" dirty="0" err="1" smtClean="0"/>
              <a:t>carbs</a:t>
            </a:r>
            <a:r>
              <a:rPr lang="en-US" sz="2400" b="1" dirty="0" smtClean="0"/>
              <a:t> = 106.5 tsp sugar</a:t>
            </a:r>
          </a:p>
          <a:p>
            <a:r>
              <a:rPr lang="en-US" sz="2400" b="1" dirty="0" smtClean="0"/>
              <a:t>Dinner Total  = 182 gram </a:t>
            </a:r>
            <a:r>
              <a:rPr lang="en-US" sz="2400" b="1" dirty="0" err="1" smtClean="0"/>
              <a:t>carbs</a:t>
            </a:r>
            <a:r>
              <a:rPr lang="en-US" sz="2400" b="1" dirty="0" smtClean="0"/>
              <a:t> = 45.5 tsp sugar</a:t>
            </a:r>
          </a:p>
          <a:p>
            <a:r>
              <a:rPr lang="en-US" sz="2400" b="1" dirty="0" smtClean="0"/>
              <a:t>Total for day  = 755 gram </a:t>
            </a:r>
            <a:r>
              <a:rPr lang="en-US" sz="2400" b="1" dirty="0" err="1" smtClean="0"/>
              <a:t>carbs</a:t>
            </a:r>
            <a:r>
              <a:rPr lang="en-US" sz="2400" b="1" dirty="0" smtClean="0"/>
              <a:t> = 188.75 tsp sugar</a:t>
            </a:r>
          </a:p>
          <a:p>
            <a:r>
              <a:rPr lang="en-US" sz="2800" b="1" dirty="0" smtClean="0"/>
              <a:t>Which is 4 cups of sugar</a:t>
            </a:r>
          </a:p>
          <a:p>
            <a:r>
              <a:rPr lang="en-US" sz="2400" dirty="0" smtClean="0"/>
              <a:t>Limiting our  </a:t>
            </a:r>
            <a:r>
              <a:rPr lang="en-US" sz="2400" dirty="0" err="1" smtClean="0"/>
              <a:t>carbs</a:t>
            </a:r>
            <a:r>
              <a:rPr lang="en-US" sz="2400" dirty="0" smtClean="0"/>
              <a:t> to as low as possible is necessary to burn fat, say 30 to 50 grams of </a:t>
            </a:r>
            <a:r>
              <a:rPr lang="en-US" sz="2400" dirty="0" err="1" smtClean="0"/>
              <a:t>carbs</a:t>
            </a:r>
            <a:r>
              <a:rPr lang="en-US" sz="2400" dirty="0" smtClean="0"/>
              <a:t> a day, from vegetable sources, which is about 7 to 12 </a:t>
            </a:r>
            <a:r>
              <a:rPr lang="en-US" sz="2400" dirty="0" err="1" smtClean="0"/>
              <a:t>tsps</a:t>
            </a:r>
            <a:r>
              <a:rPr lang="en-US" sz="2400" dirty="0" smtClean="0"/>
              <a:t>. of sugar a day.</a:t>
            </a:r>
          </a:p>
          <a:p>
            <a:endParaRPr lang="en-US" sz="2400" dirty="0" smtClean="0"/>
          </a:p>
          <a:p>
            <a:r>
              <a:rPr lang="en-US" sz="2400" b="1" dirty="0" smtClean="0"/>
              <a:t>The primary purpose of insulin is to turn sugar into FAT! </a:t>
            </a:r>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828801"/>
          <a:ext cx="8153399" cy="4191000"/>
        </p:xfrm>
        <a:graphic>
          <a:graphicData uri="http://schemas.openxmlformats.org/drawingml/2006/table">
            <a:tbl>
              <a:tblPr/>
              <a:tblGrid>
                <a:gridCol w="2144831"/>
                <a:gridCol w="1901446"/>
                <a:gridCol w="2053561"/>
                <a:gridCol w="2053561"/>
              </a:tblGrid>
              <a:tr h="314137">
                <a:tc>
                  <a:txBody>
                    <a:bodyPr/>
                    <a:lstStyle/>
                    <a:p>
                      <a:pPr marL="0" marR="0" algn="l">
                        <a:spcBef>
                          <a:spcPts val="0"/>
                        </a:spcBef>
                        <a:spcAft>
                          <a:spcPts val="0"/>
                        </a:spcAft>
                      </a:pPr>
                      <a:r>
                        <a:rPr lang="en-US" sz="1800" b="1" dirty="0" smtClean="0">
                          <a:latin typeface="Helvetica"/>
                          <a:ea typeface="Times New Roman"/>
                          <a:cs typeface="Times New Roman"/>
                        </a:rPr>
                        <a:t>     BREAKFAST</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b="1" dirty="0">
                          <a:latin typeface="Helvetica"/>
                          <a:ea typeface="Times New Roman"/>
                          <a:cs typeface="Times New Roman"/>
                        </a:rPr>
                        <a:t>    </a:t>
                      </a:r>
                      <a:r>
                        <a:rPr lang="en-US" sz="1800" b="1" dirty="0" smtClean="0">
                          <a:latin typeface="Helvetica"/>
                          <a:ea typeface="Times New Roman"/>
                          <a:cs typeface="Times New Roman"/>
                        </a:rPr>
                        <a:t>   LUNCH</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b="1" dirty="0">
                          <a:latin typeface="Helvetica"/>
                          <a:ea typeface="Times New Roman"/>
                          <a:cs typeface="Times New Roman"/>
                        </a:rPr>
                        <a:t>  </a:t>
                      </a:r>
                      <a:r>
                        <a:rPr lang="en-US" sz="1800" b="1" dirty="0" smtClean="0">
                          <a:latin typeface="Helvetica"/>
                          <a:ea typeface="Times New Roman"/>
                          <a:cs typeface="Times New Roman"/>
                        </a:rPr>
                        <a:t>     DINNER</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b="1" dirty="0">
                          <a:latin typeface="Helvetica"/>
                          <a:ea typeface="Times New Roman"/>
                          <a:cs typeface="Times New Roman"/>
                        </a:rPr>
                        <a:t>  </a:t>
                      </a:r>
                      <a:r>
                        <a:rPr lang="en-US" sz="1800" b="1" dirty="0" smtClean="0">
                          <a:latin typeface="Helvetica"/>
                          <a:ea typeface="Times New Roman"/>
                          <a:cs typeface="Times New Roman"/>
                        </a:rPr>
                        <a:t>     SNACKS</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424">
                <a:tc>
                  <a:txBody>
                    <a:bodyPr/>
                    <a:lstStyle/>
                    <a:p>
                      <a:pPr marL="0" marR="0" algn="l">
                        <a:spcBef>
                          <a:spcPts val="0"/>
                        </a:spcBef>
                        <a:spcAft>
                          <a:spcPts val="0"/>
                        </a:spcAft>
                      </a:pPr>
                      <a:r>
                        <a:rPr lang="en-US" sz="1200">
                          <a:latin typeface="Times New Roman"/>
                          <a:ea typeface="Times New Roman"/>
                          <a:cs typeface="Times New Roman"/>
                        </a:rPr>
                        <a:t>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latin typeface="Times New Roman"/>
                          <a:ea typeface="Times New Roman"/>
                          <a:cs typeface="Times New Roman"/>
                        </a:rPr>
                        <a:t>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439">
                <a:tc>
                  <a:txBody>
                    <a:bodyPr/>
                    <a:lstStyle/>
                    <a:p>
                      <a:pPr marL="0" marR="0" algn="l">
                        <a:spcBef>
                          <a:spcPts val="0"/>
                        </a:spcBef>
                        <a:spcAft>
                          <a:spcPts val="0"/>
                        </a:spcAft>
                      </a:pPr>
                      <a:r>
                        <a:rPr lang="en-US" sz="1200" b="1" dirty="0">
                          <a:latin typeface="Helvetica"/>
                          <a:ea typeface="Times New Roman"/>
                          <a:cs typeface="Times New Roman"/>
                        </a:rPr>
                        <a:t>Before Noon. </a:t>
                      </a:r>
                      <a:endParaRPr lang="en-US" sz="1200" b="1" dirty="0" smtClean="0">
                        <a:latin typeface="Helvetica"/>
                        <a:ea typeface="Times New Roman"/>
                        <a:cs typeface="Times New Roman"/>
                      </a:endParaRPr>
                    </a:p>
                    <a:p>
                      <a:pPr marL="0" marR="0" algn="l">
                        <a:spcBef>
                          <a:spcPts val="0"/>
                        </a:spcBef>
                        <a:spcAft>
                          <a:spcPts val="0"/>
                        </a:spcAft>
                      </a:pPr>
                      <a:r>
                        <a:rPr lang="en-US" sz="1400" b="1" dirty="0" smtClean="0">
                          <a:latin typeface="Helvetica"/>
                          <a:ea typeface="Times New Roman"/>
                          <a:cs typeface="Times New Roman"/>
                        </a:rPr>
                        <a:t>Protein </a:t>
                      </a:r>
                      <a:r>
                        <a:rPr lang="en-US" sz="1400" b="1" dirty="0">
                          <a:latin typeface="Helvetica"/>
                          <a:ea typeface="Times New Roman"/>
                          <a:cs typeface="Times New Roman"/>
                        </a:rPr>
                        <a:t>only breakfast!</a:t>
                      </a:r>
                      <a:r>
                        <a:rPr lang="en-US" sz="1200" b="1" dirty="0">
                          <a:latin typeface="Helvetica"/>
                          <a:ea typeface="Times New Roman"/>
                          <a:cs typeface="Times New Roman"/>
                        </a:rPr>
                        <a:t> </a:t>
                      </a:r>
                      <a:endParaRPr lang="en-US" sz="1200" b="1" dirty="0" smtClean="0">
                        <a:latin typeface="Helvetica"/>
                        <a:ea typeface="Times New Roman"/>
                        <a:cs typeface="Times New Roman"/>
                      </a:endParaRPr>
                    </a:p>
                    <a:p>
                      <a:pPr marL="0" marR="0" algn="l">
                        <a:spcBef>
                          <a:spcPts val="0"/>
                        </a:spcBef>
                        <a:spcAft>
                          <a:spcPts val="0"/>
                        </a:spcAft>
                      </a:pP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Can be the </a:t>
                      </a:r>
                      <a:r>
                        <a:rPr lang="en-US" sz="1200" b="1" dirty="0" err="1">
                          <a:latin typeface="Helvetica"/>
                          <a:ea typeface="Times New Roman"/>
                          <a:cs typeface="Times New Roman"/>
                        </a:rPr>
                        <a:t>Kenzen</a:t>
                      </a:r>
                      <a:r>
                        <a:rPr lang="en-US" sz="1200" b="1" dirty="0">
                          <a:latin typeface="Helvetica"/>
                          <a:ea typeface="Times New Roman"/>
                          <a:cs typeface="Times New Roman"/>
                        </a:rPr>
                        <a:t> Vital Balance Meal Replacement </a:t>
                      </a:r>
                      <a:r>
                        <a:rPr lang="en-US" sz="1200" b="1" dirty="0" smtClean="0">
                          <a:latin typeface="Helvetica"/>
                          <a:ea typeface="Times New Roman"/>
                          <a:cs typeface="Times New Roman"/>
                        </a:rPr>
                        <a:t>shake.</a:t>
                      </a:r>
                    </a:p>
                    <a:p>
                      <a:pPr marL="0" marR="0" algn="l">
                        <a:spcBef>
                          <a:spcPts val="0"/>
                        </a:spcBef>
                        <a:spcAft>
                          <a:spcPts val="0"/>
                        </a:spcAft>
                      </a:pPr>
                      <a:endParaRPr lang="en-US" sz="1200" b="1" dirty="0" smtClean="0">
                        <a:latin typeface="Helvetica"/>
                        <a:ea typeface="Times New Roman"/>
                        <a:cs typeface="Times New Roman"/>
                      </a:endParaRPr>
                    </a:p>
                    <a:p>
                      <a:pPr marL="0" marR="0" algn="l">
                        <a:spcBef>
                          <a:spcPts val="0"/>
                        </a:spcBef>
                        <a:spcAft>
                          <a:spcPts val="0"/>
                        </a:spcAft>
                      </a:pPr>
                      <a:r>
                        <a:rPr lang="en-US" sz="1200" b="1" dirty="0" smtClean="0">
                          <a:latin typeface="Helvetica"/>
                          <a:ea typeface="Times New Roman"/>
                          <a:cs typeface="Times New Roman"/>
                        </a:rPr>
                        <a:t>Can be eggs, meat protein, omelets</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a:t>
                      </a:r>
                      <a:endParaRPr lang="en-US" sz="1200" dirty="0">
                        <a:latin typeface="Times New Roman"/>
                        <a:ea typeface="Times New Roman"/>
                        <a:cs typeface="Times New Roman"/>
                      </a:endParaRPr>
                    </a:p>
                    <a:p>
                      <a:pPr marL="0" marR="0" algn="l">
                        <a:spcBef>
                          <a:spcPts val="0"/>
                        </a:spcBef>
                        <a:spcAft>
                          <a:spcPts val="0"/>
                        </a:spcAft>
                      </a:pPr>
                      <a:r>
                        <a:rPr lang="en-US" sz="1200" b="1" dirty="0" smtClean="0">
                          <a:latin typeface="Helvetica"/>
                          <a:ea typeface="Times New Roman"/>
                          <a:cs typeface="Times New Roman"/>
                        </a:rPr>
                        <a:t>Optional:</a:t>
                      </a:r>
                    </a:p>
                    <a:p>
                      <a:pPr marL="0" marR="0" algn="l">
                        <a:spcBef>
                          <a:spcPts val="0"/>
                        </a:spcBef>
                        <a:spcAft>
                          <a:spcPts val="0"/>
                        </a:spcAft>
                      </a:pPr>
                      <a:r>
                        <a:rPr lang="en-US" sz="1200" b="1" dirty="0" smtClean="0">
                          <a:latin typeface="Helvetica"/>
                          <a:ea typeface="Times New Roman"/>
                          <a:cs typeface="Times New Roman"/>
                        </a:rPr>
                        <a:t>1 </a:t>
                      </a:r>
                      <a:r>
                        <a:rPr lang="en-US" sz="1200" b="1" dirty="0">
                          <a:latin typeface="Helvetica"/>
                          <a:ea typeface="Times New Roman"/>
                          <a:cs typeface="Times New Roman"/>
                        </a:rPr>
                        <a:t>cup </a:t>
                      </a:r>
                      <a:r>
                        <a:rPr lang="en-US" sz="1200" b="1" dirty="0" smtClean="0">
                          <a:latin typeface="Helvetica"/>
                          <a:ea typeface="Times New Roman"/>
                          <a:cs typeface="Times New Roman"/>
                        </a:rPr>
                        <a:t>coffee/TEA</a:t>
                      </a:r>
                    </a:p>
                    <a:p>
                      <a:pPr marL="0" marR="0" algn="l">
                        <a:spcBef>
                          <a:spcPts val="0"/>
                        </a:spcBef>
                        <a:spcAft>
                          <a:spcPts val="0"/>
                        </a:spcAft>
                      </a:pPr>
                      <a:r>
                        <a:rPr lang="en-US" sz="1200" b="1" dirty="0" smtClean="0">
                          <a:latin typeface="Helvetica"/>
                          <a:ea typeface="Times New Roman"/>
                          <a:cs typeface="Times New Roman"/>
                        </a:rPr>
                        <a:t>With</a:t>
                      </a:r>
                      <a:r>
                        <a:rPr lang="en-US" sz="1200" b="1" baseline="0" dirty="0" smtClean="0">
                          <a:latin typeface="Helvetica"/>
                          <a:ea typeface="Times New Roman"/>
                          <a:cs typeface="Times New Roman"/>
                        </a:rPr>
                        <a:t> real cream but </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without sugary creamer</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a:t>
                      </a:r>
                      <a:endParaRPr lang="en-US" sz="1200" dirty="0">
                        <a:latin typeface="Times New Roman"/>
                        <a:ea typeface="Times New Roman"/>
                        <a:cs typeface="Times New Roman"/>
                      </a:endParaRPr>
                    </a:p>
                    <a:p>
                      <a:pPr marL="0" marR="0" algn="ctr">
                        <a:spcBef>
                          <a:spcPts val="0"/>
                        </a:spcBef>
                        <a:spcAft>
                          <a:spcPts val="0"/>
                        </a:spcAft>
                      </a:pPr>
                      <a:r>
                        <a:rPr lang="en-US" sz="1200" b="1" dirty="0">
                          <a:latin typeface="Helvetica"/>
                          <a:ea typeface="Times New Roman"/>
                          <a:cs typeface="Times New Roman"/>
                        </a:rPr>
                        <a:t> </a:t>
                      </a:r>
                      <a:endParaRPr lang="en-US" sz="1200" b="1" dirty="0" smtClean="0">
                        <a:latin typeface="Helvetica"/>
                        <a:ea typeface="Times New Roman"/>
                        <a:cs typeface="Times New Roman"/>
                      </a:endParaRPr>
                    </a:p>
                    <a:p>
                      <a:pPr marL="0" marR="0" algn="ctr">
                        <a:spcBef>
                          <a:spcPts val="0"/>
                        </a:spcBef>
                        <a:spcAft>
                          <a:spcPts val="0"/>
                        </a:spcAft>
                      </a:pPr>
                      <a:endParaRPr lang="en-US" sz="1200" b="1" dirty="0" smtClean="0">
                        <a:latin typeface="Helvetica"/>
                        <a:ea typeface="Times New Roman"/>
                        <a:cs typeface="Times New Roman"/>
                      </a:endParaRPr>
                    </a:p>
                    <a:p>
                      <a:pPr marL="0" marR="0" algn="ctr">
                        <a:spcBef>
                          <a:spcPts val="0"/>
                        </a:spcBef>
                        <a:spcAft>
                          <a:spcPts val="0"/>
                        </a:spcAft>
                      </a:pPr>
                      <a:r>
                        <a:rPr lang="en-US" sz="1400" b="1" dirty="0" smtClean="0">
                          <a:latin typeface="Helvetica"/>
                          <a:ea typeface="Times New Roman"/>
                          <a:cs typeface="Times New Roman"/>
                        </a:rPr>
                        <a:t>WATER</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200" b="1" dirty="0">
                          <a:latin typeface="Helvetica"/>
                          <a:ea typeface="Times New Roman"/>
                          <a:cs typeface="Times New Roman"/>
                        </a:rPr>
                        <a:t>Can be the </a:t>
                      </a:r>
                      <a:r>
                        <a:rPr lang="en-US" sz="1200" b="1" dirty="0" err="1">
                          <a:latin typeface="Helvetica"/>
                          <a:ea typeface="Times New Roman"/>
                          <a:cs typeface="Times New Roman"/>
                        </a:rPr>
                        <a:t>Kenzen</a:t>
                      </a:r>
                      <a:r>
                        <a:rPr lang="en-US" sz="1200" b="1" dirty="0">
                          <a:latin typeface="Helvetica"/>
                          <a:ea typeface="Times New Roman"/>
                          <a:cs typeface="Times New Roman"/>
                        </a:rPr>
                        <a:t> Vital Balance Meal </a:t>
                      </a:r>
                      <a:r>
                        <a:rPr lang="en-US" sz="1200" b="1" dirty="0" smtClean="0">
                          <a:latin typeface="Helvetica"/>
                          <a:ea typeface="Times New Roman"/>
                          <a:cs typeface="Times New Roman"/>
                        </a:rPr>
                        <a:t>Replacement</a:t>
                      </a:r>
                    </a:p>
                    <a:p>
                      <a:pPr marL="0" marR="0" algn="l">
                        <a:spcBef>
                          <a:spcPts val="0"/>
                        </a:spcBef>
                        <a:spcAft>
                          <a:spcPts val="0"/>
                        </a:spcAft>
                      </a:pP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1 digestive </a:t>
                      </a:r>
                      <a:r>
                        <a:rPr lang="en-US" sz="1200" b="1" dirty="0" smtClean="0">
                          <a:latin typeface="Helvetica"/>
                          <a:ea typeface="Times New Roman"/>
                          <a:cs typeface="Times New Roman"/>
                        </a:rPr>
                        <a:t>enzyme*</a:t>
                      </a:r>
                    </a:p>
                    <a:p>
                      <a:pPr marL="0" marR="0" algn="l">
                        <a:spcBef>
                          <a:spcPts val="0"/>
                        </a:spcBef>
                        <a:spcAft>
                          <a:spcPts val="0"/>
                        </a:spcAft>
                      </a:pP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Salad with lemon juice, spices </a:t>
                      </a:r>
                      <a:r>
                        <a:rPr lang="en-US" sz="1200" b="1" dirty="0" smtClean="0">
                          <a:latin typeface="Helvetica"/>
                          <a:ea typeface="Times New Roman"/>
                          <a:cs typeface="Times New Roman"/>
                        </a:rPr>
                        <a:t>&amp; 1-2 </a:t>
                      </a:r>
                      <a:r>
                        <a:rPr lang="en-US" sz="1200" b="1" dirty="0" err="1" smtClean="0">
                          <a:latin typeface="Helvetica"/>
                          <a:ea typeface="Times New Roman"/>
                          <a:cs typeface="Times New Roman"/>
                        </a:rPr>
                        <a:t>tsps</a:t>
                      </a:r>
                      <a:r>
                        <a:rPr lang="en-US" sz="1200" b="1" dirty="0" smtClean="0">
                          <a:latin typeface="Helvetica"/>
                          <a:ea typeface="Times New Roman"/>
                          <a:cs typeface="Times New Roman"/>
                        </a:rPr>
                        <a:t>. </a:t>
                      </a:r>
                      <a:r>
                        <a:rPr lang="en-US" sz="1200" b="1" dirty="0">
                          <a:latin typeface="Helvetica"/>
                          <a:ea typeface="Times New Roman"/>
                          <a:cs typeface="Times New Roman"/>
                        </a:rPr>
                        <a:t>olive </a:t>
                      </a:r>
                      <a:r>
                        <a:rPr lang="en-US" sz="1200" b="1" dirty="0" smtClean="0">
                          <a:latin typeface="Helvetica"/>
                          <a:ea typeface="Times New Roman"/>
                          <a:cs typeface="Times New Roman"/>
                        </a:rPr>
                        <a:t>and lemon.</a:t>
                      </a:r>
                    </a:p>
                    <a:p>
                      <a:pPr marL="0" marR="0" algn="l">
                        <a:spcBef>
                          <a:spcPts val="0"/>
                        </a:spcBef>
                        <a:spcAft>
                          <a:spcPts val="0"/>
                        </a:spcAft>
                      </a:pPr>
                      <a:endParaRPr lang="en-US" sz="1200" b="1" dirty="0" smtClean="0">
                        <a:latin typeface="Helvetica"/>
                        <a:ea typeface="Times New Roman"/>
                        <a:cs typeface="Times New Roman"/>
                      </a:endParaRPr>
                    </a:p>
                    <a:p>
                      <a:pPr marL="0" marR="0" algn="l">
                        <a:spcBef>
                          <a:spcPts val="0"/>
                        </a:spcBef>
                        <a:spcAft>
                          <a:spcPts val="0"/>
                        </a:spcAft>
                      </a:pPr>
                      <a:r>
                        <a:rPr lang="en-US" sz="1200" b="1" dirty="0" smtClean="0">
                          <a:latin typeface="Helvetica"/>
                          <a:ea typeface="Times New Roman"/>
                          <a:cs typeface="Times New Roman"/>
                        </a:rPr>
                        <a:t> You may </a:t>
                      </a:r>
                      <a:r>
                        <a:rPr lang="en-US" sz="1200" b="1" dirty="0">
                          <a:latin typeface="Helvetica"/>
                          <a:ea typeface="Times New Roman"/>
                          <a:cs typeface="Times New Roman"/>
                        </a:rPr>
                        <a:t>add in meat protein, </a:t>
                      </a:r>
                      <a:r>
                        <a:rPr lang="en-US" sz="1200" b="1" dirty="0" smtClean="0">
                          <a:latin typeface="Helvetica"/>
                          <a:ea typeface="Times New Roman"/>
                          <a:cs typeface="Times New Roman"/>
                        </a:rPr>
                        <a:t> tuna</a:t>
                      </a:r>
                      <a:r>
                        <a:rPr lang="en-US" sz="1200" b="1" baseline="0" dirty="0" smtClean="0">
                          <a:latin typeface="Helvetica"/>
                          <a:ea typeface="Times New Roman"/>
                          <a:cs typeface="Times New Roman"/>
                        </a:rPr>
                        <a:t> or </a:t>
                      </a:r>
                      <a:r>
                        <a:rPr lang="en-US" sz="1200" b="1" dirty="0" smtClean="0">
                          <a:latin typeface="Helvetica"/>
                          <a:ea typeface="Times New Roman"/>
                          <a:cs typeface="Times New Roman"/>
                        </a:rPr>
                        <a:t>egg salad made with real mayonnaise. Hemp</a:t>
                      </a:r>
                      <a:r>
                        <a:rPr lang="en-US" sz="1200" b="1" baseline="0" dirty="0" smtClean="0">
                          <a:latin typeface="Helvetica"/>
                          <a:ea typeface="Times New Roman"/>
                          <a:cs typeface="Times New Roman"/>
                        </a:rPr>
                        <a:t> seeds.</a:t>
                      </a:r>
                      <a:endParaRPr lang="en-US" sz="1200" b="1" dirty="0" smtClean="0">
                        <a:latin typeface="Helvetica"/>
                        <a:ea typeface="Times New Roman"/>
                        <a:cs typeface="Times New Roman"/>
                      </a:endParaRPr>
                    </a:p>
                    <a:p>
                      <a:pPr marL="0" marR="0" algn="l">
                        <a:spcBef>
                          <a:spcPts val="0"/>
                        </a:spcBef>
                        <a:spcAft>
                          <a:spcPts val="0"/>
                        </a:spcAft>
                      </a:pPr>
                      <a:endParaRPr lang="en-US" sz="1200" b="1" dirty="0" smtClean="0">
                        <a:latin typeface="Helvetica"/>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a:t>
                      </a:r>
                      <a:r>
                        <a:rPr lang="en-US" sz="1400" b="1" dirty="0">
                          <a:latin typeface="Helvetica"/>
                          <a:ea typeface="Times New Roman"/>
                          <a:cs typeface="Times New Roman"/>
                        </a:rPr>
                        <a:t>     WATER</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latin typeface="Helvetica"/>
                          <a:ea typeface="Times New Roman"/>
                          <a:cs typeface="Times New Roman"/>
                        </a:rPr>
                        <a:t>1 digestive </a:t>
                      </a:r>
                      <a:r>
                        <a:rPr lang="en-US" sz="1200" b="1" dirty="0" smtClean="0">
                          <a:latin typeface="Helvetica"/>
                          <a:ea typeface="Times New Roman"/>
                          <a:cs typeface="Times New Roman"/>
                        </a:rPr>
                        <a:t>enzyme…</a:t>
                      </a:r>
                      <a:r>
                        <a:rPr lang="en-US" sz="1200" b="1" dirty="0">
                          <a:latin typeface="Helvetica"/>
                          <a:ea typeface="Times New Roman"/>
                          <a:cs typeface="Times New Roman"/>
                        </a:rPr>
                        <a:t> </a:t>
                      </a:r>
                      <a:endParaRPr lang="en-US" sz="1200" b="1" dirty="0" smtClean="0">
                        <a:latin typeface="Helvetica"/>
                        <a:ea typeface="Times New Roman"/>
                        <a:cs typeface="Times New Roman"/>
                      </a:endParaRPr>
                    </a:p>
                    <a:p>
                      <a:pPr marL="0" marR="0" algn="l">
                        <a:spcBef>
                          <a:spcPts val="0"/>
                        </a:spcBef>
                        <a:spcAft>
                          <a:spcPts val="0"/>
                        </a:spcAft>
                      </a:pPr>
                      <a:r>
                        <a:rPr lang="en-US" sz="1200" b="1" dirty="0" smtClean="0">
                          <a:latin typeface="Helvetica"/>
                          <a:ea typeface="Times New Roman"/>
                          <a:cs typeface="Times New Roman"/>
                        </a:rPr>
                        <a:t>*whenever</a:t>
                      </a:r>
                      <a:r>
                        <a:rPr lang="en-US" sz="1200" b="1" baseline="0" dirty="0" smtClean="0">
                          <a:latin typeface="Helvetica"/>
                          <a:ea typeface="Times New Roman"/>
                          <a:cs typeface="Times New Roman"/>
                        </a:rPr>
                        <a:t> </a:t>
                      </a:r>
                      <a:r>
                        <a:rPr lang="en-US" sz="1200" b="1" dirty="0" smtClean="0">
                          <a:latin typeface="Helvetica"/>
                          <a:ea typeface="Times New Roman"/>
                          <a:cs typeface="Times New Roman"/>
                        </a:rPr>
                        <a:t>you are not having</a:t>
                      </a:r>
                      <a:r>
                        <a:rPr lang="en-US" sz="1200" b="1" baseline="0" dirty="0" smtClean="0">
                          <a:latin typeface="Helvetica"/>
                          <a:ea typeface="Times New Roman"/>
                          <a:cs typeface="Times New Roman"/>
                        </a:rPr>
                        <a:t> the </a:t>
                      </a:r>
                      <a:r>
                        <a:rPr lang="en-US" sz="1200" b="1" baseline="0" dirty="0" err="1" smtClean="0">
                          <a:latin typeface="Helvetica"/>
                          <a:ea typeface="Times New Roman"/>
                          <a:cs typeface="Times New Roman"/>
                        </a:rPr>
                        <a:t>Kenzen</a:t>
                      </a:r>
                      <a:r>
                        <a:rPr lang="en-US" sz="1200" b="1" baseline="0" dirty="0" smtClean="0">
                          <a:latin typeface="Helvetica"/>
                          <a:ea typeface="Times New Roman"/>
                          <a:cs typeface="Times New Roman"/>
                        </a:rPr>
                        <a:t> Vital Balance Meal replacement.</a:t>
                      </a:r>
                      <a:endParaRPr lang="en-US" sz="1200" dirty="0">
                        <a:latin typeface="Times New Roman"/>
                        <a:ea typeface="Times New Roman"/>
                        <a:cs typeface="Times New Roman"/>
                      </a:endParaRPr>
                    </a:p>
                    <a:p>
                      <a:pPr marL="0" marR="0" algn="l">
                        <a:spcBef>
                          <a:spcPts val="0"/>
                        </a:spcBef>
                        <a:spcAft>
                          <a:spcPts val="0"/>
                        </a:spcAft>
                      </a:pPr>
                      <a:endParaRPr lang="en-US" sz="1400" b="1" dirty="0" smtClean="0">
                        <a:latin typeface="Helvetica"/>
                        <a:ea typeface="Times New Roman"/>
                        <a:cs typeface="Times New Roman"/>
                      </a:endParaRPr>
                    </a:p>
                    <a:p>
                      <a:pPr marL="0" marR="0" algn="l">
                        <a:spcBef>
                          <a:spcPts val="0"/>
                        </a:spcBef>
                        <a:spcAft>
                          <a:spcPts val="0"/>
                        </a:spcAft>
                      </a:pPr>
                      <a:r>
                        <a:rPr lang="en-US" sz="1400" b="1" dirty="0" smtClean="0">
                          <a:latin typeface="Helvetica"/>
                          <a:ea typeface="Times New Roman"/>
                          <a:cs typeface="Times New Roman"/>
                        </a:rPr>
                        <a:t>7</a:t>
                      </a:r>
                      <a:r>
                        <a:rPr lang="en-US" sz="1200" b="1" dirty="0">
                          <a:latin typeface="Helvetica"/>
                          <a:ea typeface="Times New Roman"/>
                          <a:cs typeface="Times New Roman"/>
                        </a:rPr>
                        <a:t> oz </a:t>
                      </a:r>
                      <a:r>
                        <a:rPr lang="en-US" sz="1200" b="1" dirty="0" smtClean="0">
                          <a:latin typeface="Helvetica"/>
                          <a:ea typeface="Times New Roman"/>
                          <a:cs typeface="Times New Roman"/>
                        </a:rPr>
                        <a:t>of Seafood</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Chicken, turkey</a:t>
                      </a:r>
                      <a:endParaRPr lang="en-US" sz="1200" dirty="0">
                        <a:latin typeface="Times New Roman"/>
                        <a:ea typeface="Times New Roman"/>
                        <a:cs typeface="Times New Roman"/>
                      </a:endParaRPr>
                    </a:p>
                    <a:p>
                      <a:pPr marL="0" marR="0" algn="l">
                        <a:spcBef>
                          <a:spcPts val="0"/>
                        </a:spcBef>
                        <a:spcAft>
                          <a:spcPts val="0"/>
                        </a:spcAft>
                        <a:tabLst>
                          <a:tab pos="702945" algn="ctr"/>
                        </a:tabLst>
                      </a:pPr>
                      <a:r>
                        <a:rPr lang="en-US" sz="1200" b="1" dirty="0">
                          <a:latin typeface="Helvetica"/>
                          <a:ea typeface="Times New Roman"/>
                          <a:cs typeface="Times New Roman"/>
                        </a:rPr>
                        <a:t>Beef or 2-3 eggs with vegetables</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Can be the </a:t>
                      </a:r>
                      <a:r>
                        <a:rPr lang="en-US" sz="1200" b="1" dirty="0" err="1">
                          <a:latin typeface="Helvetica"/>
                          <a:ea typeface="Times New Roman"/>
                          <a:cs typeface="Times New Roman"/>
                        </a:rPr>
                        <a:t>Kenzen</a:t>
                      </a:r>
                      <a:r>
                        <a:rPr lang="en-US" sz="1200" b="1" dirty="0">
                          <a:latin typeface="Helvetica"/>
                          <a:ea typeface="Times New Roman"/>
                          <a:cs typeface="Times New Roman"/>
                        </a:rPr>
                        <a:t> Vital Balance Meal </a:t>
                      </a:r>
                      <a:r>
                        <a:rPr lang="en-US" sz="1200" b="1" dirty="0" smtClean="0">
                          <a:latin typeface="Helvetica"/>
                          <a:ea typeface="Times New Roman"/>
                          <a:cs typeface="Times New Roman"/>
                        </a:rPr>
                        <a:t>replacement</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a:t>
                      </a:r>
                      <a:endParaRPr lang="en-US" sz="1200" dirty="0">
                        <a:latin typeface="Times New Roman"/>
                        <a:ea typeface="Times New Roman"/>
                        <a:cs typeface="Times New Roman"/>
                      </a:endParaRPr>
                    </a:p>
                    <a:p>
                      <a:pPr marL="0" marR="0" algn="l">
                        <a:spcBef>
                          <a:spcPts val="0"/>
                        </a:spcBef>
                        <a:spcAft>
                          <a:spcPts val="0"/>
                        </a:spcAft>
                      </a:pPr>
                      <a:r>
                        <a:rPr lang="en-US" sz="1400" b="1" dirty="0">
                          <a:latin typeface="Helvetica"/>
                          <a:ea typeface="Times New Roman"/>
                          <a:cs typeface="Times New Roman"/>
                        </a:rPr>
                        <a:t>     </a:t>
                      </a:r>
                      <a:endParaRPr lang="en-US" sz="1200" dirty="0">
                        <a:latin typeface="Times New Roman"/>
                        <a:ea typeface="Times New Roman"/>
                        <a:cs typeface="Times New Roman"/>
                      </a:endParaRPr>
                    </a:p>
                    <a:p>
                      <a:pPr marL="0" marR="0" algn="l">
                        <a:spcBef>
                          <a:spcPts val="0"/>
                        </a:spcBef>
                        <a:spcAft>
                          <a:spcPts val="0"/>
                        </a:spcAft>
                      </a:pPr>
                      <a:r>
                        <a:rPr lang="en-US" sz="1400" b="1" dirty="0">
                          <a:latin typeface="Helvetica"/>
                          <a:ea typeface="Times New Roman"/>
                          <a:cs typeface="Times New Roman"/>
                        </a:rPr>
                        <a:t>     </a:t>
                      </a:r>
                      <a:endParaRPr lang="en-US" sz="1200" dirty="0">
                        <a:latin typeface="Times New Roman"/>
                        <a:ea typeface="Times New Roman"/>
                        <a:cs typeface="Times New Roman"/>
                      </a:endParaRPr>
                    </a:p>
                    <a:p>
                      <a:pPr marL="0" marR="0" algn="l">
                        <a:spcBef>
                          <a:spcPts val="0"/>
                        </a:spcBef>
                        <a:spcAft>
                          <a:spcPts val="0"/>
                        </a:spcAft>
                      </a:pPr>
                      <a:r>
                        <a:rPr lang="en-US" sz="1400" b="1" dirty="0">
                          <a:latin typeface="Helvetica"/>
                          <a:ea typeface="Times New Roman"/>
                          <a:cs typeface="Times New Roman"/>
                        </a:rPr>
                        <a:t>    </a:t>
                      </a:r>
                      <a:r>
                        <a:rPr lang="en-US" sz="1400" b="1" dirty="0" smtClean="0">
                          <a:latin typeface="Helvetica"/>
                          <a:ea typeface="Times New Roman"/>
                          <a:cs typeface="Times New Roman"/>
                        </a:rPr>
                        <a:t>       WATER</a:t>
                      </a: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 </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latin typeface="Helvetica"/>
                          <a:ea typeface="Times New Roman"/>
                          <a:cs typeface="Times New Roman"/>
                        </a:rPr>
                        <a:t>Can be Frozen  </a:t>
                      </a:r>
                      <a:r>
                        <a:rPr lang="en-US" sz="1200" b="1" dirty="0" err="1">
                          <a:latin typeface="Helvetica"/>
                          <a:ea typeface="Times New Roman"/>
                          <a:cs typeface="Times New Roman"/>
                        </a:rPr>
                        <a:t>Kenzen</a:t>
                      </a:r>
                      <a:r>
                        <a:rPr lang="en-US" sz="1200" b="1" dirty="0">
                          <a:latin typeface="Helvetica"/>
                          <a:ea typeface="Times New Roman"/>
                          <a:cs typeface="Times New Roman"/>
                        </a:rPr>
                        <a:t> Vital Balance Meal shake with unsweetened coconut flakes &amp; toasted </a:t>
                      </a:r>
                      <a:r>
                        <a:rPr lang="en-US" sz="1200" b="1" dirty="0" smtClean="0">
                          <a:latin typeface="Helvetica"/>
                          <a:ea typeface="Times New Roman"/>
                          <a:cs typeface="Times New Roman"/>
                        </a:rPr>
                        <a:t>almonds</a:t>
                      </a:r>
                    </a:p>
                    <a:p>
                      <a:pPr marL="0" marR="0" algn="l">
                        <a:spcBef>
                          <a:spcPts val="0"/>
                        </a:spcBef>
                        <a:spcAft>
                          <a:spcPts val="0"/>
                        </a:spcAft>
                      </a:pPr>
                      <a:endParaRPr lang="en-US" sz="1200" dirty="0">
                        <a:latin typeface="Times New Roman"/>
                        <a:ea typeface="Times New Roman"/>
                        <a:cs typeface="Times New Roman"/>
                      </a:endParaRPr>
                    </a:p>
                    <a:p>
                      <a:pPr marL="0" marR="0" algn="l">
                        <a:spcBef>
                          <a:spcPts val="0"/>
                        </a:spcBef>
                        <a:spcAft>
                          <a:spcPts val="0"/>
                        </a:spcAft>
                      </a:pPr>
                      <a:endParaRPr lang="en-US" sz="1200" dirty="0">
                        <a:latin typeface="Times New Roman"/>
                        <a:ea typeface="Times New Roman"/>
                        <a:cs typeface="Times New Roman"/>
                      </a:endParaRPr>
                    </a:p>
                    <a:p>
                      <a:pPr marL="0" marR="0" algn="l">
                        <a:spcBef>
                          <a:spcPts val="0"/>
                        </a:spcBef>
                        <a:spcAft>
                          <a:spcPts val="0"/>
                        </a:spcAft>
                      </a:pPr>
                      <a:r>
                        <a:rPr lang="en-US" sz="1200" b="1" dirty="0">
                          <a:latin typeface="Helvetica"/>
                          <a:ea typeface="Times New Roman"/>
                          <a:cs typeface="Times New Roman"/>
                        </a:rPr>
                        <a:t>Celery or other vegetables with peanut or almond </a:t>
                      </a:r>
                      <a:r>
                        <a:rPr lang="en-US" sz="1200" b="1" dirty="0" smtClean="0">
                          <a:latin typeface="Helvetica"/>
                          <a:ea typeface="Times New Roman"/>
                          <a:cs typeface="Times New Roman"/>
                        </a:rPr>
                        <a:t>butter</a:t>
                      </a:r>
                      <a:endParaRPr lang="en-US" sz="1200" dirty="0">
                        <a:latin typeface="Times New Roman"/>
                        <a:ea typeface="Times New Roman"/>
                        <a:cs typeface="Times New Roman"/>
                      </a:endParaRPr>
                    </a:p>
                    <a:p>
                      <a:pPr marL="0" marR="0" algn="l">
                        <a:spcBef>
                          <a:spcPts val="0"/>
                        </a:spcBef>
                        <a:spcAft>
                          <a:spcPts val="0"/>
                        </a:spcAft>
                      </a:pPr>
                      <a:r>
                        <a:rPr lang="en-US" sz="1100" dirty="0">
                          <a:latin typeface="Calibri"/>
                          <a:ea typeface="Times New Roman"/>
                          <a:cs typeface="Times New Roman"/>
                        </a:rPr>
                        <a:t>     </a:t>
                      </a:r>
                      <a:endParaRPr lang="en-US" sz="1200" dirty="0">
                        <a:latin typeface="Times New Roman"/>
                        <a:ea typeface="Times New Roman"/>
                        <a:cs typeface="Times New Roman"/>
                      </a:endParaRPr>
                    </a:p>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    </a:t>
                      </a:r>
                    </a:p>
                    <a:p>
                      <a:pPr marL="0" marR="0" algn="l">
                        <a:spcBef>
                          <a:spcPts val="0"/>
                        </a:spcBef>
                        <a:spcAft>
                          <a:spcPts val="0"/>
                        </a:spcAft>
                      </a:pPr>
                      <a:endParaRPr lang="en-US" sz="1100" b="1" dirty="0" smtClean="0">
                        <a:latin typeface="Calibri"/>
                        <a:ea typeface="Times New Roman"/>
                        <a:cs typeface="Times New Roman"/>
                      </a:endParaRPr>
                    </a:p>
                    <a:p>
                      <a:pPr marL="0" marR="0" algn="l">
                        <a:spcBef>
                          <a:spcPts val="0"/>
                        </a:spcBef>
                        <a:spcAft>
                          <a:spcPts val="0"/>
                        </a:spcAft>
                      </a:pPr>
                      <a:endParaRPr lang="en-US" sz="1100" b="1" dirty="0" smtClean="0">
                        <a:latin typeface="Calibri"/>
                        <a:ea typeface="Times New Roman"/>
                        <a:cs typeface="Times New Roman"/>
                      </a:endParaRPr>
                    </a:p>
                    <a:p>
                      <a:pPr marL="0" marR="0" algn="l">
                        <a:spcBef>
                          <a:spcPts val="0"/>
                        </a:spcBef>
                        <a:spcAft>
                          <a:spcPts val="0"/>
                        </a:spcAft>
                      </a:pPr>
                      <a:endParaRPr lang="en-US" sz="1100" b="1" dirty="0" smtClean="0">
                        <a:latin typeface="Calibri"/>
                        <a:ea typeface="Times New Roman"/>
                        <a:cs typeface="Times New Roman"/>
                      </a:endParaRPr>
                    </a:p>
                    <a:p>
                      <a:pPr marL="0" marR="0" algn="l">
                        <a:spcBef>
                          <a:spcPts val="0"/>
                        </a:spcBef>
                        <a:spcAft>
                          <a:spcPts val="0"/>
                        </a:spcAft>
                      </a:pPr>
                      <a:endParaRPr lang="en-US" sz="1100" b="1" dirty="0" smtClean="0">
                        <a:latin typeface="Calibri"/>
                        <a:ea typeface="Times New Roman"/>
                        <a:cs typeface="Times New Roman"/>
                      </a:endParaRPr>
                    </a:p>
                    <a:p>
                      <a:pPr marL="0" marR="0" algn="l">
                        <a:spcBef>
                          <a:spcPts val="0"/>
                        </a:spcBef>
                        <a:spcAft>
                          <a:spcPts val="0"/>
                        </a:spcAft>
                      </a:pPr>
                      <a:endParaRPr lang="en-US" sz="1100" b="1" dirty="0" smtClean="0">
                        <a:latin typeface="Calibri"/>
                        <a:ea typeface="Times New Roman"/>
                        <a:cs typeface="Times New Roman"/>
                      </a:endParaRPr>
                    </a:p>
                    <a:p>
                      <a:pPr marL="0" marR="0" algn="l">
                        <a:spcBef>
                          <a:spcPts val="0"/>
                        </a:spcBef>
                        <a:spcAft>
                          <a:spcPts val="0"/>
                        </a:spcAft>
                      </a:pPr>
                      <a:r>
                        <a:rPr lang="en-US" sz="1400" b="1" dirty="0" smtClean="0">
                          <a:latin typeface="Helvetica"/>
                          <a:ea typeface="Times New Roman"/>
                          <a:cs typeface="Times New Roman"/>
                        </a:rPr>
                        <a:t>             WATER</a:t>
                      </a:r>
                      <a:endParaRPr lang="en-US" sz="1200" dirty="0">
                        <a:latin typeface="Times New Roman"/>
                        <a:ea typeface="Times New Roman"/>
                        <a:cs typeface="Times New Roman"/>
                      </a:endParaRPr>
                    </a:p>
                    <a:p>
                      <a:pPr marL="0" marR="0" algn="l">
                        <a:spcBef>
                          <a:spcPts val="0"/>
                        </a:spcBef>
                        <a:spcAft>
                          <a:spcPts val="0"/>
                        </a:spcAft>
                      </a:pPr>
                      <a:r>
                        <a:rPr lang="en-US" sz="1100" dirty="0">
                          <a:latin typeface="Calibri"/>
                          <a:ea typeface="Times New Roman"/>
                          <a:cs typeface="Times New Roman"/>
                        </a:rPr>
                        <a:t> </a:t>
                      </a:r>
                      <a:endParaRPr lang="en-US" sz="1200" dirty="0">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552808" y="505108"/>
            <a:ext cx="6038383" cy="11233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03263" algn="ctr"/>
              </a:tabLst>
            </a:pPr>
            <a:r>
              <a:rPr kumimoji="0" lang="en-US" sz="2000" b="1" i="0" u="none" strike="noStrike" cap="none" normalizeH="0" baseline="0" dirty="0" smtClean="0">
                <a:ln>
                  <a:noFill/>
                </a:ln>
                <a:solidFill>
                  <a:srgbClr val="000000"/>
                </a:solidFill>
                <a:effectLst/>
                <a:latin typeface="Helvetica"/>
                <a:ea typeface="Times New Roman" pitchFamily="18" charset="0"/>
                <a:cs typeface="Arial" pitchFamily="34" charset="0"/>
              </a:rPr>
              <a:t>Vital Balance Eating Plan PROTOCOL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3263" algn="ctr"/>
              </a:tabLst>
            </a:pPr>
            <a:r>
              <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Cutting out sugar, fruits, grains and carbohydrates for 7 days will curb your sugar cravings.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3263" algn="ctr"/>
              </a:tabLst>
            </a:pPr>
            <a:r>
              <a:rPr kumimoji="0" lang="en-US" sz="1200" b="1" i="0" u="none" strike="noStrike" cap="none" normalizeH="0" baseline="0" dirty="0" smtClean="0">
                <a:ln>
                  <a:noFill/>
                </a:ln>
                <a:solidFill>
                  <a:srgbClr val="000000"/>
                </a:solidFill>
                <a:effectLst/>
                <a:latin typeface="Helvetica"/>
                <a:ea typeface="Times New Roman" pitchFamily="18" charset="0"/>
                <a:cs typeface="Arial" pitchFamily="34" charset="0"/>
              </a:rPr>
              <a:t>Protein Only means: No sugar, no fruit, no juice, no grains, no beans, no starch.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3263" algn="ctr"/>
              </a:tabLst>
            </a:pPr>
            <a:r>
              <a:rPr kumimoji="0" lang="en-US" sz="1200" b="1" i="0" u="none" strike="noStrike" cap="none" normalizeH="0" baseline="0" dirty="0" smtClean="0">
                <a:ln>
                  <a:noFill/>
                </a:ln>
                <a:solidFill>
                  <a:srgbClr val="000000"/>
                </a:solidFill>
                <a:effectLst/>
                <a:latin typeface="Helvetica"/>
                <a:ea typeface="Times New Roman" pitchFamily="18" charset="0"/>
                <a:cs typeface="Arial" pitchFamily="34" charset="0"/>
              </a:rPr>
              <a:t>Protein can be eggs, meat, fish, </a:t>
            </a:r>
            <a:r>
              <a:rPr lang="en-US" sz="1200" b="1" dirty="0" smtClean="0">
                <a:solidFill>
                  <a:srgbClr val="000000"/>
                </a:solidFill>
                <a:latin typeface="Helvetica"/>
                <a:ea typeface="Times New Roman" pitchFamily="18" charset="0"/>
                <a:cs typeface="Arial" pitchFamily="34" charset="0"/>
              </a:rPr>
              <a:t>hemp seeds</a:t>
            </a:r>
            <a:r>
              <a:rPr kumimoji="0" lang="en-US" sz="1200" b="1" i="0" u="none" strike="noStrike" cap="none" normalizeH="0" baseline="0" dirty="0" smtClean="0">
                <a:ln>
                  <a:noFill/>
                </a:ln>
                <a:solidFill>
                  <a:srgbClr val="000000"/>
                </a:solidFill>
                <a:effectLst/>
                <a:latin typeface="Helvetica"/>
                <a:ea typeface="Times New Roman" pitchFamily="18"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03263" algn="ctr"/>
              </a:tabLst>
            </a:pPr>
            <a:r>
              <a:rPr kumimoji="0" lang="en-US" sz="1200" b="1" i="0" u="none" strike="noStrike" cap="none" normalizeH="0" baseline="0" dirty="0" smtClean="0">
                <a:ln>
                  <a:noFill/>
                </a:ln>
                <a:solidFill>
                  <a:srgbClr val="000000"/>
                </a:solidFill>
                <a:effectLst/>
                <a:latin typeface="Helvetica"/>
                <a:ea typeface="Times New Roman" pitchFamily="18" charset="0"/>
                <a:cs typeface="Arial" pitchFamily="34" charset="0"/>
              </a:rPr>
              <a:t>(NO: potatoes, tomatoes, yucca)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8001000" cy="369332"/>
          </a:xfrm>
          <a:prstGeom prst="rect">
            <a:avLst/>
          </a:prstGeom>
          <a:noFill/>
        </p:spPr>
        <p:txBody>
          <a:bodyPr wrap="square" rtlCol="0">
            <a:spAutoFit/>
          </a:bodyPr>
          <a:lstStyle/>
          <a:p>
            <a:endParaRPr lang="en-US" dirty="0"/>
          </a:p>
        </p:txBody>
      </p:sp>
      <p:sp>
        <p:nvSpPr>
          <p:cNvPr id="49154" name="Rectangle 2"/>
          <p:cNvSpPr>
            <a:spLocks noChangeArrowheads="1"/>
          </p:cNvSpPr>
          <p:nvPr/>
        </p:nvSpPr>
        <p:spPr bwMode="auto">
          <a:xfrm>
            <a:off x="76200" y="1753069"/>
            <a:ext cx="9067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ea typeface="Times New Roman" pitchFamily="18" charset="0"/>
                <a:cs typeface="Arial" pitchFamily="34" charset="0"/>
              </a:rPr>
              <a:t>“Take your body weight, cut it in half, this is how many grams of protein your body needs everyday to reduce weight, it is also the number of ounces of </a:t>
            </a:r>
            <a:r>
              <a:rPr kumimoji="0" lang="en-US" sz="14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PiMag</a:t>
            </a:r>
            <a:r>
              <a:rPr kumimoji="0" lang="en-US" sz="1400" b="1" i="0" u="none" strike="noStrike" cap="none" normalizeH="0" baseline="0" dirty="0" smtClean="0">
                <a:ln>
                  <a:noFill/>
                </a:ln>
                <a:solidFill>
                  <a:srgbClr val="000000"/>
                </a:solidFill>
                <a:effectLst/>
                <a:latin typeface="Helvetica" charset="0"/>
                <a:ea typeface="Times New Roman" pitchFamily="18" charset="0"/>
                <a:cs typeface="Arial" pitchFamily="34" charset="0"/>
              </a:rPr>
              <a:t> living water your body needs every day.</a:t>
            </a:r>
            <a:r>
              <a:rPr lang="en-US" sz="1200" b="1" dirty="0" smtClean="0">
                <a:solidFill>
                  <a:srgbClr val="000000"/>
                </a:solidFill>
                <a:latin typeface="Helvetica" charset="0"/>
                <a:ea typeface="Times New Roman" pitchFamily="18" charset="0"/>
                <a:cs typeface="Arial" pitchFamily="34" charset="0"/>
              </a:rPr>
              <a:t>”</a:t>
            </a:r>
            <a:endPar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000000"/>
              </a:solidFill>
              <a:latin typeface="Helvetica"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After noon all true vegetables are ok. Reducing or cutting out dairy will increase your results. You may take </a:t>
            </a:r>
            <a:r>
              <a:rPr kumimoji="0" lang="en-US" sz="12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Ciaga</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&amp; </a:t>
            </a:r>
            <a:r>
              <a:rPr kumimoji="0" lang="en-US" sz="12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Bergesterol</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after noon with a meal too. Liver support may add to your success as will exercise. Nikken's Mega Daily 4 is also helpful. Quicker results occur with 2 </a:t>
            </a:r>
            <a:r>
              <a:rPr kumimoji="0" lang="en-US" sz="12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Kenzen</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Vital Balance Meal Replacement shakes a day replacing</a:t>
            </a:r>
            <a:r>
              <a:rPr kumimoji="0" lang="en-US" sz="1200" b="1" i="0" u="none" strike="noStrike" cap="none" normalizeH="0" dirty="0" smtClean="0">
                <a:ln>
                  <a:noFill/>
                </a:ln>
                <a:solidFill>
                  <a:srgbClr val="000000"/>
                </a:solidFill>
                <a:effectLst/>
                <a:latin typeface="Helvetica" charset="0"/>
                <a:ea typeface="Times New Roman" pitchFamily="18" charset="0"/>
                <a:cs typeface="Arial" pitchFamily="34" charset="0"/>
              </a:rPr>
              <a:t> meals</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000000"/>
              </a:solidFill>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Helvetica" charset="0"/>
                <a:ea typeface="Times New Roman" pitchFamily="18" charset="0"/>
                <a:cs typeface="Arial" pitchFamily="34" charset="0"/>
              </a:rPr>
              <a:t>Unlimited</a:t>
            </a:r>
            <a:r>
              <a:rPr kumimoji="0" lang="en-US" sz="1200" b="1" i="0" u="sng" strike="noStrike" cap="none" normalizeH="0" baseline="0" dirty="0" smtClean="0">
                <a:ln>
                  <a:noFill/>
                </a:ln>
                <a:solidFill>
                  <a:srgbClr val="000000"/>
                </a:solidFill>
                <a:effectLst/>
                <a:latin typeface="Helvetica" charset="0"/>
                <a:ea typeface="Times New Roman" pitchFamily="18" charset="0"/>
                <a:cs typeface="Arial" pitchFamily="34" charset="0"/>
              </a:rPr>
              <a:t>:</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Algae, asparagus, beet greens, broccoli, Chinese cabbage/red cabbage, cauliflower, celeriac, fiddleheads, hot peppers, kale, leeks, green peppers, mushrooms, onions/raw, shallots/raw, sorrel, sauerkraut, Swiss chard, turnip, watercress, zucchini</a:t>
            </a:r>
            <a:r>
              <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alfalfa, Bok Choy, celery, cucumber, </a:t>
            </a:r>
            <a:r>
              <a:rPr kumimoji="0" lang="en-US" sz="12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daikon</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radish, fennel, salad, radish, seaweed, soy bean sprouts, spinach, dill pickles, lemons, pickle juice, herbs</a:t>
            </a:r>
            <a:r>
              <a:rPr kumimoji="0" lang="en-US" sz="1200" b="1" i="0" u="none" strike="noStrike" cap="none" normalizeH="0" baseline="0" dirty="0" smtClean="0">
                <a:ln>
                  <a:noFill/>
                </a:ln>
                <a:solidFill>
                  <a:schemeClr val="tx1"/>
                </a:solidFill>
                <a:effectLst/>
                <a:latin typeface="Helvetica" charset="0"/>
                <a:ea typeface="Times New Roman" pitchFamily="18" charset="0"/>
                <a:cs typeface="Arial" pitchFamily="34" charset="0"/>
              </a:rPr>
              <a:t>. Himalayan Sea salt.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Helvetica" charset="0"/>
                <a:ea typeface="Times New Roman" pitchFamily="18" charset="0"/>
                <a:cs typeface="Arial" pitchFamily="34" charset="0"/>
              </a:rPr>
              <a:t>2 times a week</a:t>
            </a:r>
            <a:r>
              <a:rPr kumimoji="0" lang="en-US" sz="1200" b="1" i="0" u="sng" strike="noStrike" cap="none" normalizeH="0" baseline="0" dirty="0" smtClean="0">
                <a:ln>
                  <a:noFill/>
                </a:ln>
                <a:solidFill>
                  <a:schemeClr val="tx1"/>
                </a:solidFill>
                <a:effectLst/>
                <a:latin typeface="Helvetica" charset="0"/>
                <a:ea typeface="Times New Roman" pitchFamily="18" charset="0"/>
                <a:cs typeface="Arial" pitchFamily="34" charset="0"/>
              </a:rPr>
              <a:t>:</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Eggplant, Brussels sprouts, palm hearts, wax beans, green beans, tomatoes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Phase two: Same as above, just replace one protein shake for a 2nd Dinner Protocol either for breakfast or lunch. Anytime you have a bad eating day, the next day is a recovery day of Phase one. 30 minute support call Tuesday &amp; Friday mornings @ 8:30 AM Eastern Time 218-548-8267 pin code 1818#. You have 4 times the success with support.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In addition to weight loss, this diet is to repair and reduce the stress on your pancreas. We recommend Nikken whole foods organic nutrition in the support of this plan along with the </a:t>
            </a:r>
            <a:r>
              <a:rPr kumimoji="0" lang="en-US" sz="12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PiMag</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Water.  Except for with the </a:t>
            </a:r>
            <a:r>
              <a:rPr kumimoji="0" lang="en-US" sz="1200" b="1" i="0" u="none" strike="noStrike" cap="none" normalizeH="0" baseline="0" dirty="0" err="1" smtClean="0">
                <a:ln>
                  <a:noFill/>
                </a:ln>
                <a:solidFill>
                  <a:srgbClr val="000000"/>
                </a:solidFill>
                <a:effectLst/>
                <a:latin typeface="Helvetica" charset="0"/>
                <a:ea typeface="Times New Roman" pitchFamily="18" charset="0"/>
                <a:cs typeface="Arial" pitchFamily="34" charset="0"/>
              </a:rPr>
              <a:t>Kenzen</a:t>
            </a:r>
            <a:r>
              <a:rPr kumimoji="0" lang="en-US" sz="1200" b="1" i="0" u="none" strike="noStrike" cap="none" normalizeH="0" baseline="0" dirty="0" smtClean="0">
                <a:ln>
                  <a:noFill/>
                </a:ln>
                <a:solidFill>
                  <a:srgbClr val="000000"/>
                </a:solidFill>
                <a:effectLst/>
                <a:latin typeface="Helvetica" charset="0"/>
                <a:ea typeface="Times New Roman" pitchFamily="18" charset="0"/>
                <a:cs typeface="Arial" pitchFamily="34" charset="0"/>
              </a:rPr>
              <a:t> Meal Replacement Shake, I recommend taking one digestive enzyme with each meal. Additional nutritionals are suggested. Contact your Independent Nikken Consultant for your personal coaching and suggestions. To your health!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5334000" cy="4524315"/>
          </a:xfrm>
          <a:prstGeom prst="rect">
            <a:avLst/>
          </a:prstGeom>
        </p:spPr>
        <p:txBody>
          <a:bodyPr wrap="square">
            <a:spAutoFit/>
          </a:bodyPr>
          <a:lstStyle/>
          <a:p>
            <a:r>
              <a:rPr lang="en-US" dirty="0" smtClean="0"/>
              <a:t>I highly recommend you try these out the next time you are craving something different for your breakfast, brunch or a snack.</a:t>
            </a:r>
            <a:br>
              <a:rPr lang="en-US" dirty="0" smtClean="0"/>
            </a:br>
            <a:r>
              <a:rPr lang="en-US" dirty="0" smtClean="0"/>
              <a:t/>
            </a:r>
            <a:br>
              <a:rPr lang="en-US" dirty="0" smtClean="0"/>
            </a:br>
            <a:r>
              <a:rPr lang="en-US" dirty="0" smtClean="0"/>
              <a:t>Here’s what you do:</a:t>
            </a:r>
            <a:br>
              <a:rPr lang="en-US" dirty="0" smtClean="0"/>
            </a:br>
            <a:r>
              <a:rPr lang="en-US" dirty="0" smtClean="0"/>
              <a:t>1) Spray each muffin well with nonstick spray.</a:t>
            </a:r>
            <a:br>
              <a:rPr lang="en-US" dirty="0" smtClean="0"/>
            </a:br>
            <a:r>
              <a:rPr lang="en-US" dirty="0" smtClean="0"/>
              <a:t>2) Place a slice of “naturals” turkey or other lunch meat in the bottom of each muffin well.  </a:t>
            </a:r>
            <a:br>
              <a:rPr lang="en-US" dirty="0" smtClean="0"/>
            </a:br>
            <a:r>
              <a:rPr lang="en-US" dirty="0" smtClean="0"/>
              <a:t>3) Break one egg into each spot.</a:t>
            </a:r>
            <a:br>
              <a:rPr lang="en-US" dirty="0" smtClean="0"/>
            </a:br>
            <a:r>
              <a:rPr lang="en-US" dirty="0" smtClean="0"/>
              <a:t>4) Sprinkle a little bit of salt and pepper on each. Optional, sprinkle green onion &amp; parmesan on top of each egg or olive tapenade.</a:t>
            </a:r>
            <a:br>
              <a:rPr lang="en-US" dirty="0" smtClean="0"/>
            </a:br>
            <a:r>
              <a:rPr lang="en-US" dirty="0" smtClean="0"/>
              <a:t>7) Bake at 350 degrees for 18-20 minutes or until the yolks are as firm as you desire and the whites are cooked through.</a:t>
            </a:r>
          </a:p>
          <a:p>
            <a:endParaRPr lang="en-US" dirty="0"/>
          </a:p>
        </p:txBody>
      </p:sp>
      <p:pic>
        <p:nvPicPr>
          <p:cNvPr id="3" name="Picture 2" descr="photo(2).JPG"/>
          <p:cNvPicPr>
            <a:picLocks noChangeAspect="1"/>
          </p:cNvPicPr>
          <p:nvPr/>
        </p:nvPicPr>
        <p:blipFill>
          <a:blip r:embed="rId2" cstate="print"/>
          <a:stretch>
            <a:fillRect/>
          </a:stretch>
        </p:blipFill>
        <p:spPr>
          <a:xfrm>
            <a:off x="5638800" y="914400"/>
            <a:ext cx="3352800" cy="5029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latin typeface="Arial" charset="0"/>
                <a:cs typeface="Arial" charset="0"/>
              </a:rPr>
              <a:t>Introducing the NEW </a:t>
            </a:r>
            <a:r>
              <a:rPr lang="en-US" dirty="0" err="1" smtClean="0">
                <a:latin typeface="Arial" charset="0"/>
                <a:cs typeface="Arial" charset="0"/>
              </a:rPr>
              <a:t>PiMag</a:t>
            </a:r>
            <a:r>
              <a:rPr lang="en-US" sz="3600" baseline="30000" dirty="0" smtClean="0">
                <a:latin typeface="Arial" charset="0"/>
                <a:cs typeface="Arial" charset="0"/>
              </a:rPr>
              <a:t>®</a:t>
            </a:r>
            <a:r>
              <a:rPr lang="en-US" dirty="0" smtClean="0">
                <a:latin typeface="Arial" charset="0"/>
                <a:cs typeface="Arial" charset="0"/>
              </a:rPr>
              <a:t> Waterfall</a:t>
            </a:r>
            <a:r>
              <a:rPr lang="en-US" sz="3600" baseline="30000" dirty="0" smtClean="0">
                <a:latin typeface="Arial" charset="0"/>
                <a:cs typeface="Arial" charset="0"/>
              </a:rPr>
              <a:t>™</a:t>
            </a:r>
            <a:endParaRPr lang="en-US" dirty="0"/>
          </a:p>
        </p:txBody>
      </p:sp>
      <p:sp>
        <p:nvSpPr>
          <p:cNvPr id="11267" name="Content Placeholder 2"/>
          <p:cNvSpPr>
            <a:spLocks noGrp="1"/>
          </p:cNvSpPr>
          <p:nvPr>
            <p:ph idx="1"/>
          </p:nvPr>
        </p:nvSpPr>
        <p:spPr>
          <a:xfrm>
            <a:off x="1828800" y="2286000"/>
            <a:ext cx="5181600" cy="3840163"/>
          </a:xfrm>
        </p:spPr>
        <p:txBody>
          <a:bodyPr/>
          <a:lstStyle/>
          <a:p>
            <a:pPr eaLnBrk="1" hangingPunct="1"/>
            <a:r>
              <a:rPr lang="en-US" sz="3200" dirty="0" smtClean="0">
                <a:latin typeface="Arial" charset="0"/>
                <a:cs typeface="Arial" charset="0"/>
              </a:rPr>
              <a:t>NEW patent-pending design</a:t>
            </a:r>
          </a:p>
          <a:p>
            <a:pPr eaLnBrk="1" hangingPunct="1"/>
            <a:r>
              <a:rPr lang="en-US" sz="3200" dirty="0" smtClean="0">
                <a:latin typeface="Arial" charset="0"/>
                <a:cs typeface="Arial" charset="0"/>
              </a:rPr>
              <a:t>NEW patent-pending technology</a:t>
            </a:r>
          </a:p>
          <a:p>
            <a:pPr eaLnBrk="1" hangingPunct="1"/>
            <a:r>
              <a:rPr lang="en-US" sz="3200" dirty="0" smtClean="0">
                <a:latin typeface="Arial" charset="0"/>
                <a:cs typeface="Arial" charset="0"/>
              </a:rPr>
              <a:t>NEW certified water quality</a:t>
            </a:r>
          </a:p>
          <a:p>
            <a:pPr>
              <a:buFont typeface="Wingdings" pitchFamily="2" charset="2"/>
              <a:buNone/>
            </a:pPr>
            <a:endParaRPr lang="en-US" sz="3200" dirty="0" smtClean="0"/>
          </a:p>
        </p:txBody>
      </p:sp>
      <p:pic>
        <p:nvPicPr>
          <p:cNvPr id="11268" name="Picture 3" descr="waterfall darker.jpg"/>
          <p:cNvPicPr>
            <a:picLocks noChangeAspect="1"/>
          </p:cNvPicPr>
          <p:nvPr/>
        </p:nvPicPr>
        <p:blipFill>
          <a:blip r:embed="rId2" cstate="print"/>
          <a:srcRect/>
          <a:stretch>
            <a:fillRect/>
          </a:stretch>
        </p:blipFill>
        <p:spPr bwMode="auto">
          <a:xfrm>
            <a:off x="6705600" y="2819400"/>
            <a:ext cx="2376488" cy="402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latin typeface="Arial" charset="0"/>
                <a:cs typeface="Arial" charset="0"/>
              </a:rPr>
              <a:t>Introducing the NEW </a:t>
            </a:r>
            <a:r>
              <a:rPr lang="en-US" dirty="0" err="1" smtClean="0">
                <a:latin typeface="Arial" charset="0"/>
                <a:cs typeface="Arial" charset="0"/>
              </a:rPr>
              <a:t>PiMag</a:t>
            </a:r>
            <a:r>
              <a:rPr lang="en-US" sz="3600" baseline="30000" dirty="0" smtClean="0">
                <a:latin typeface="Arial" charset="0"/>
                <a:cs typeface="Arial" charset="0"/>
              </a:rPr>
              <a:t>®</a:t>
            </a:r>
            <a:r>
              <a:rPr lang="en-US" dirty="0" smtClean="0">
                <a:latin typeface="Arial" charset="0"/>
                <a:cs typeface="Arial" charset="0"/>
              </a:rPr>
              <a:t> Waterfall</a:t>
            </a:r>
            <a:r>
              <a:rPr lang="en-US" sz="3600" baseline="30000" dirty="0" smtClean="0">
                <a:latin typeface="Arial" charset="0"/>
                <a:cs typeface="Arial" charset="0"/>
              </a:rPr>
              <a:t>™</a:t>
            </a:r>
            <a:endParaRPr lang="en-US" dirty="0"/>
          </a:p>
        </p:txBody>
      </p:sp>
      <p:sp>
        <p:nvSpPr>
          <p:cNvPr id="12291" name="Content Placeholder 2"/>
          <p:cNvSpPr>
            <a:spLocks noGrp="1"/>
          </p:cNvSpPr>
          <p:nvPr>
            <p:ph idx="1"/>
          </p:nvPr>
        </p:nvSpPr>
        <p:spPr>
          <a:xfrm>
            <a:off x="1143000" y="1981200"/>
            <a:ext cx="7539038" cy="4137025"/>
          </a:xfrm>
        </p:spPr>
        <p:txBody>
          <a:bodyPr/>
          <a:lstStyle/>
          <a:p>
            <a:pPr eaLnBrk="1" hangingPunct="1"/>
            <a:r>
              <a:rPr lang="en-US" dirty="0" smtClean="0">
                <a:latin typeface="Arial" charset="0"/>
                <a:cs typeface="Arial" charset="0"/>
              </a:rPr>
              <a:t>Certified by U.S. Water Quality Association</a:t>
            </a:r>
          </a:p>
          <a:p>
            <a:pPr eaLnBrk="1" hangingPunct="1"/>
            <a:r>
              <a:rPr lang="en-US" dirty="0" smtClean="0">
                <a:latin typeface="Arial" charset="0"/>
                <a:cs typeface="Arial" charset="0"/>
              </a:rPr>
              <a:t>(Takes out all the bad stuff)</a:t>
            </a:r>
          </a:p>
          <a:p>
            <a:pPr eaLnBrk="1" hangingPunct="1"/>
            <a:r>
              <a:rPr lang="en-US" dirty="0" smtClean="0">
                <a:latin typeface="Arial" charset="0"/>
                <a:cs typeface="Arial" charset="0"/>
              </a:rPr>
              <a:t>Internationally recognized standards ANSI/NSF Standard 42 &amp; 53</a:t>
            </a:r>
          </a:p>
          <a:p>
            <a:pPr eaLnBrk="1" hangingPunct="1"/>
            <a:r>
              <a:rPr lang="en-US" dirty="0" smtClean="0">
                <a:latin typeface="Arial" charset="0"/>
                <a:cs typeface="Arial" charset="0"/>
              </a:rPr>
              <a:t>For chlorine, </a:t>
            </a:r>
            <a:r>
              <a:rPr lang="en-US" dirty="0" err="1" smtClean="0">
                <a:latin typeface="Arial" charset="0"/>
                <a:cs typeface="Arial" charset="0"/>
              </a:rPr>
              <a:t>chloramine</a:t>
            </a:r>
            <a:r>
              <a:rPr lang="en-US" dirty="0" smtClean="0">
                <a:latin typeface="Arial" charset="0"/>
                <a:cs typeface="Arial" charset="0"/>
              </a:rPr>
              <a:t>, taste and odor</a:t>
            </a:r>
          </a:p>
          <a:p>
            <a:pPr eaLnBrk="1" hangingPunct="1"/>
            <a:r>
              <a:rPr lang="en-US" dirty="0" smtClean="0">
                <a:latin typeface="Arial" charset="0"/>
                <a:cs typeface="Arial" charset="0"/>
              </a:rPr>
              <a:t>Class III particulates</a:t>
            </a:r>
          </a:p>
          <a:p>
            <a:pPr eaLnBrk="1" hangingPunct="1"/>
            <a:r>
              <a:rPr lang="en-US" dirty="0" smtClean="0">
                <a:latin typeface="Arial" charset="0"/>
                <a:cs typeface="Arial" charset="0"/>
              </a:rPr>
              <a:t>For VOCs and heavy metals</a:t>
            </a:r>
          </a:p>
          <a:p>
            <a:pPr eaLnBrk="1" hangingPunct="1"/>
            <a:r>
              <a:rPr lang="en-US" dirty="0" smtClean="0">
                <a:latin typeface="Arial" charset="0"/>
                <a:cs typeface="Arial" charset="0"/>
              </a:rPr>
              <a:t>Exceeds required specifications</a:t>
            </a:r>
            <a:endParaRPr lang="en-US" dirty="0" smtClean="0"/>
          </a:p>
        </p:txBody>
      </p:sp>
      <p:pic>
        <p:nvPicPr>
          <p:cNvPr id="12292" name="Picture 6"/>
          <p:cNvPicPr>
            <a:picLocks noChangeAspect="1" noChangeArrowheads="1"/>
          </p:cNvPicPr>
          <p:nvPr/>
        </p:nvPicPr>
        <p:blipFill>
          <a:blip r:embed="rId2" cstate="print"/>
          <a:srcRect l="3352"/>
          <a:stretch>
            <a:fillRect/>
          </a:stretch>
        </p:blipFill>
        <p:spPr bwMode="auto">
          <a:xfrm>
            <a:off x="6934200" y="5867400"/>
            <a:ext cx="196215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latin typeface="Arial" charset="0"/>
                <a:cs typeface="Arial" charset="0"/>
              </a:rPr>
              <a:t>PiMag</a:t>
            </a:r>
            <a:r>
              <a:rPr lang="en-US" sz="3600" baseline="30000" dirty="0" smtClean="0">
                <a:latin typeface="Arial" charset="0"/>
                <a:cs typeface="Arial" charset="0"/>
              </a:rPr>
              <a:t>®</a:t>
            </a:r>
            <a:r>
              <a:rPr lang="en-US" dirty="0" smtClean="0">
                <a:latin typeface="Arial" charset="0"/>
                <a:cs typeface="Arial" charset="0"/>
              </a:rPr>
              <a:t> Technology</a:t>
            </a:r>
            <a:endParaRPr lang="en-US" dirty="0"/>
          </a:p>
        </p:txBody>
      </p:sp>
      <p:sp>
        <p:nvSpPr>
          <p:cNvPr id="13315" name="Content Placeholder 2"/>
          <p:cNvSpPr>
            <a:spLocks noGrp="1"/>
          </p:cNvSpPr>
          <p:nvPr>
            <p:ph idx="1"/>
          </p:nvPr>
        </p:nvSpPr>
        <p:spPr>
          <a:xfrm>
            <a:off x="1828800" y="2286000"/>
            <a:ext cx="4800600" cy="4191000"/>
          </a:xfrm>
        </p:spPr>
        <p:txBody>
          <a:bodyPr/>
          <a:lstStyle/>
          <a:p>
            <a:r>
              <a:rPr lang="en-US" sz="2400" dirty="0" smtClean="0">
                <a:latin typeface="Arial" charset="0"/>
                <a:cs typeface="Arial" charset="0"/>
              </a:rPr>
              <a:t>Pi materials in filter</a:t>
            </a:r>
          </a:p>
          <a:p>
            <a:r>
              <a:rPr lang="en-US" sz="2400" dirty="0" smtClean="0">
                <a:latin typeface="Arial" charset="0"/>
                <a:cs typeface="Arial" charset="0"/>
              </a:rPr>
              <a:t>Adds trace minerals</a:t>
            </a:r>
          </a:p>
          <a:p>
            <a:r>
              <a:rPr lang="en-US" sz="2400" dirty="0" smtClean="0">
                <a:latin typeface="Arial" charset="0"/>
                <a:cs typeface="Arial" charset="0"/>
              </a:rPr>
              <a:t>Balances pH to make more alkaline 8.5 – 9.5</a:t>
            </a:r>
          </a:p>
          <a:p>
            <a:r>
              <a:rPr lang="en-US" sz="2400" dirty="0" smtClean="0">
                <a:latin typeface="Arial" charset="0"/>
                <a:cs typeface="Arial" charset="0"/>
              </a:rPr>
              <a:t>Helps balance an acidic diet, environment</a:t>
            </a:r>
          </a:p>
          <a:p>
            <a:r>
              <a:rPr lang="en-US" sz="2400" dirty="0" smtClean="0">
                <a:latin typeface="Arial" charset="0"/>
                <a:cs typeface="Arial" charset="0"/>
              </a:rPr>
              <a:t>Reduces ORP (oxidation rate potential) or rust and rot.</a:t>
            </a:r>
          </a:p>
        </p:txBody>
      </p:sp>
      <p:pic>
        <p:nvPicPr>
          <p:cNvPr id="13316" name="Picture 3" descr="filter-darker-cutout.png"/>
          <p:cNvPicPr>
            <a:picLocks noChangeAspect="1"/>
          </p:cNvPicPr>
          <p:nvPr/>
        </p:nvPicPr>
        <p:blipFill>
          <a:blip r:embed="rId2" cstate="print"/>
          <a:srcRect/>
          <a:stretch>
            <a:fillRect/>
          </a:stretch>
        </p:blipFill>
        <p:spPr bwMode="auto">
          <a:xfrm>
            <a:off x="6553200" y="2819400"/>
            <a:ext cx="2557463" cy="399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b="1" dirty="0" smtClean="0"/>
              <a:t>Obesity, Fatigue and </a:t>
            </a:r>
            <a:r>
              <a:rPr lang="en-US" b="1" dirty="0"/>
              <a:t>Cognitive </a:t>
            </a:r>
            <a:r>
              <a:rPr lang="en-US" b="1" dirty="0" smtClean="0"/>
              <a:t>Problems</a:t>
            </a:r>
            <a:endParaRPr 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2" y="255511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60749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492" y="15240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4529" y="255966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8607" y="4733925"/>
            <a:ext cx="26479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152400"/>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472440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3628" y="4724400"/>
            <a:ext cx="2619375" cy="1743075"/>
          </a:xfrm>
          <a:prstGeom prst="rect">
            <a:avLst/>
          </a:prstGeom>
        </p:spPr>
      </p:pic>
    </p:spTree>
    <p:extLst>
      <p:ext uri="{BB962C8B-B14F-4D97-AF65-F5344CB8AC3E}">
        <p14:creationId xmlns:p14="http://schemas.microsoft.com/office/powerpoint/2010/main" val="7398312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charset="0"/>
                <a:cs typeface="Arial" charset="0"/>
              </a:rPr>
              <a:t>Green Technology</a:t>
            </a:r>
            <a:endParaRPr lang="en-US" dirty="0"/>
          </a:p>
        </p:txBody>
      </p:sp>
      <p:sp>
        <p:nvSpPr>
          <p:cNvPr id="14339" name="Content Placeholder 2"/>
          <p:cNvSpPr>
            <a:spLocks noGrp="1"/>
          </p:cNvSpPr>
          <p:nvPr>
            <p:ph idx="1"/>
          </p:nvPr>
        </p:nvSpPr>
        <p:spPr>
          <a:xfrm>
            <a:off x="1371600" y="2286000"/>
            <a:ext cx="7315200" cy="3840163"/>
          </a:xfrm>
        </p:spPr>
        <p:txBody>
          <a:bodyPr/>
          <a:lstStyle/>
          <a:p>
            <a:r>
              <a:rPr lang="en-US" sz="2800" dirty="0" smtClean="0">
                <a:latin typeface="Arial" charset="0"/>
                <a:cs typeface="Arial" charset="0"/>
              </a:rPr>
              <a:t>PiMag® Waterfall is made exclusively with recyclable and biodegradable materials</a:t>
            </a:r>
          </a:p>
          <a:p>
            <a:r>
              <a:rPr lang="en-US" sz="2800" dirty="0" smtClean="0">
                <a:latin typeface="Arial" charset="0"/>
                <a:cs typeface="Arial" charset="0"/>
              </a:rPr>
              <a:t>Contains no BPA (</a:t>
            </a:r>
            <a:r>
              <a:rPr lang="en-US" sz="2800" dirty="0" err="1" smtClean="0">
                <a:latin typeface="Arial" charset="0"/>
                <a:cs typeface="Arial" charset="0"/>
              </a:rPr>
              <a:t>bisphenol</a:t>
            </a:r>
            <a:r>
              <a:rPr lang="en-US" sz="2800" dirty="0" smtClean="0">
                <a:latin typeface="Arial" charset="0"/>
                <a:cs typeface="Arial" charset="0"/>
              </a:rPr>
              <a:t> A)</a:t>
            </a:r>
          </a:p>
          <a:p>
            <a:r>
              <a:rPr lang="en-US" sz="2800" dirty="0" smtClean="0">
                <a:latin typeface="Arial" charset="0"/>
                <a:cs typeface="Arial" charset="0"/>
              </a:rPr>
              <a:t>No concerns with chemical leaching into water</a:t>
            </a:r>
          </a:p>
          <a:p>
            <a:r>
              <a:rPr lang="en-US" sz="2800" dirty="0" smtClean="0">
                <a:latin typeface="Arial" charset="0"/>
                <a:cs typeface="Arial" charset="0"/>
              </a:rPr>
              <a:t>Recyclable, reduced environmental impact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87511" y="2667000"/>
            <a:ext cx="8229600" cy="3581400"/>
          </a:xfrm>
        </p:spPr>
        <p:txBody>
          <a:bodyPr>
            <a:noAutofit/>
          </a:bodyPr>
          <a:lstStyle/>
          <a:p>
            <a:pPr marL="274320" indent="-274320" eaLnBrk="1" fontAlgn="auto" hangingPunct="1">
              <a:lnSpc>
                <a:spcPct val="90000"/>
              </a:lnSpc>
              <a:spcAft>
                <a:spcPts val="0"/>
              </a:spcAft>
              <a:buClr>
                <a:schemeClr val="accent3"/>
              </a:buClr>
              <a:buFont typeface="Wingdings 2"/>
              <a:buChar char=""/>
              <a:defRPr/>
            </a:pPr>
            <a:r>
              <a:rPr lang="en-US" b="1" dirty="0" smtClean="0">
                <a:solidFill>
                  <a:schemeClr val="accent1">
                    <a:lumMod val="75000"/>
                  </a:schemeClr>
                </a:solidFill>
                <a:latin typeface="+mj-lt"/>
                <a:ea typeface="+mn-ea"/>
                <a:cs typeface="+mn-cs"/>
              </a:rPr>
              <a:t>Only 125 Calories per Serving </a:t>
            </a:r>
            <a:r>
              <a:rPr lang="en-US" dirty="0" smtClean="0">
                <a:solidFill>
                  <a:schemeClr val="accent1">
                    <a:lumMod val="75000"/>
                  </a:schemeClr>
                </a:solidFill>
                <a:latin typeface="+mj-lt"/>
                <a:ea typeface="+mn-ea"/>
                <a:cs typeface="+mn-cs"/>
              </a:rPr>
              <a:t>when mixed with </a:t>
            </a:r>
            <a:r>
              <a:rPr lang="en-US" dirty="0" err="1" smtClean="0">
                <a:solidFill>
                  <a:schemeClr val="accent1">
                    <a:lumMod val="75000"/>
                  </a:schemeClr>
                </a:solidFill>
                <a:latin typeface="+mj-lt"/>
                <a:ea typeface="+mn-ea"/>
                <a:cs typeface="+mn-cs"/>
              </a:rPr>
              <a:t>PiMag</a:t>
            </a:r>
            <a:r>
              <a:rPr lang="en-US" dirty="0" smtClean="0">
                <a:solidFill>
                  <a:schemeClr val="accent1">
                    <a:lumMod val="75000"/>
                  </a:schemeClr>
                </a:solidFill>
                <a:latin typeface="+mj-lt"/>
                <a:ea typeface="+mn-ea"/>
                <a:cs typeface="+mn-cs"/>
              </a:rPr>
              <a:t> Water, or unsweetened almond milk. </a:t>
            </a:r>
          </a:p>
          <a:p>
            <a:pPr eaLnBrk="1" fontAlgn="auto" hangingPunct="1">
              <a:lnSpc>
                <a:spcPct val="90000"/>
              </a:lnSpc>
              <a:spcAft>
                <a:spcPts val="0"/>
              </a:spcAft>
              <a:buClr>
                <a:schemeClr val="accent3"/>
              </a:buClr>
              <a:defRPr/>
            </a:pPr>
            <a:r>
              <a:rPr lang="en-US" b="1" dirty="0">
                <a:solidFill>
                  <a:schemeClr val="accent1">
                    <a:lumMod val="75000"/>
                  </a:schemeClr>
                </a:solidFill>
              </a:rPr>
              <a:t>To maintain weight </a:t>
            </a:r>
            <a:r>
              <a:rPr lang="en-US" dirty="0">
                <a:solidFill>
                  <a:schemeClr val="accent1">
                    <a:lumMod val="75000"/>
                  </a:schemeClr>
                </a:solidFill>
              </a:rPr>
              <a:t>- consume in place of </a:t>
            </a:r>
            <a:r>
              <a:rPr lang="en-US" dirty="0" smtClean="0">
                <a:solidFill>
                  <a:schemeClr val="accent1">
                    <a:lumMod val="75000"/>
                  </a:schemeClr>
                </a:solidFill>
              </a:rPr>
              <a:t>breakfast or lunch </a:t>
            </a:r>
            <a:r>
              <a:rPr lang="en-US" dirty="0">
                <a:solidFill>
                  <a:schemeClr val="accent1">
                    <a:lumMod val="75000"/>
                  </a:schemeClr>
                </a:solidFill>
              </a:rPr>
              <a:t>at least </a:t>
            </a:r>
            <a:r>
              <a:rPr lang="en-US" dirty="0" smtClean="0">
                <a:solidFill>
                  <a:schemeClr val="accent1">
                    <a:lumMod val="75000"/>
                  </a:schemeClr>
                </a:solidFill>
              </a:rPr>
              <a:t>3 to 7 </a:t>
            </a:r>
            <a:r>
              <a:rPr lang="en-US" dirty="0">
                <a:solidFill>
                  <a:schemeClr val="accent1">
                    <a:lumMod val="75000"/>
                  </a:schemeClr>
                </a:solidFill>
              </a:rPr>
              <a:t>times a week. </a:t>
            </a:r>
          </a:p>
          <a:p>
            <a:pPr marL="274320"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cs typeface="+mn-cs"/>
              </a:rPr>
              <a:t> </a:t>
            </a:r>
            <a:r>
              <a:rPr lang="en-US" b="1" dirty="0" smtClean="0">
                <a:solidFill>
                  <a:schemeClr val="accent1">
                    <a:lumMod val="75000"/>
                  </a:schemeClr>
                </a:solidFill>
                <a:latin typeface="+mj-lt"/>
                <a:ea typeface="+mn-ea"/>
                <a:cs typeface="+mn-cs"/>
              </a:rPr>
              <a:t>To lose weight </a:t>
            </a:r>
            <a:r>
              <a:rPr lang="en-US" dirty="0" smtClean="0">
                <a:solidFill>
                  <a:schemeClr val="accent1">
                    <a:lumMod val="75000"/>
                  </a:schemeClr>
                </a:solidFill>
                <a:latin typeface="+mj-lt"/>
                <a:ea typeface="+mn-ea"/>
                <a:cs typeface="+mn-cs"/>
              </a:rPr>
              <a:t>- replace </a:t>
            </a:r>
            <a:r>
              <a:rPr lang="en-US" b="1" dirty="0" smtClean="0">
                <a:solidFill>
                  <a:schemeClr val="accent1">
                    <a:lumMod val="75000"/>
                  </a:schemeClr>
                </a:solidFill>
                <a:latin typeface="+mj-lt"/>
                <a:ea typeface="+mn-ea"/>
                <a:cs typeface="+mn-cs"/>
              </a:rPr>
              <a:t>one or two meals </a:t>
            </a:r>
            <a:r>
              <a:rPr lang="en-US" dirty="0" smtClean="0">
                <a:solidFill>
                  <a:schemeClr val="accent1">
                    <a:lumMod val="75000"/>
                  </a:schemeClr>
                </a:solidFill>
                <a:latin typeface="+mj-lt"/>
                <a:ea typeface="+mn-ea"/>
                <a:cs typeface="+mn-cs"/>
              </a:rPr>
              <a:t>7 to 14 times a week and only mix with water or almond milk (no carbohydrates) to change brain chemistry &amp; decrease sugar cravings.  </a:t>
            </a:r>
            <a:r>
              <a:rPr lang="en-US" sz="2600" dirty="0" smtClean="0">
                <a:solidFill>
                  <a:schemeClr val="accent1">
                    <a:lumMod val="75000"/>
                  </a:schemeClr>
                </a:solidFill>
                <a:latin typeface="+mj-lt"/>
                <a:ea typeface="+mn-ea"/>
                <a:cs typeface="+mn-cs"/>
              </a:rPr>
              <a:t>Eat a balanced </a:t>
            </a:r>
            <a:r>
              <a:rPr lang="en-US" sz="2600" dirty="0" smtClean="0">
                <a:solidFill>
                  <a:schemeClr val="accent1">
                    <a:lumMod val="75000"/>
                  </a:schemeClr>
                </a:solidFill>
                <a:latin typeface="+mj-lt"/>
                <a:ea typeface="+mn-ea"/>
              </a:rPr>
              <a:t>lunch</a:t>
            </a:r>
            <a:r>
              <a:rPr lang="en-US" sz="2600" dirty="0" smtClean="0">
                <a:solidFill>
                  <a:schemeClr val="accent1">
                    <a:lumMod val="75000"/>
                  </a:schemeClr>
                </a:solidFill>
                <a:latin typeface="+mj-lt"/>
                <a:ea typeface="+mn-ea"/>
                <a:cs typeface="+mn-cs"/>
              </a:rPr>
              <a:t> and dinner add a healthy salad to the meal you have the shake with too. Exercise is also key. </a:t>
            </a:r>
            <a:r>
              <a:rPr lang="en-US" dirty="0" smtClean="0">
                <a:solidFill>
                  <a:schemeClr val="accent1">
                    <a:lumMod val="75000"/>
                  </a:schemeClr>
                </a:solidFill>
                <a:latin typeface="+mj-lt"/>
                <a:ea typeface="+mn-ea"/>
                <a:cs typeface="+mn-cs"/>
              </a:rPr>
              <a:t> </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514600" y="1295400"/>
            <a:ext cx="6477000" cy="1276350"/>
          </a:xfrm>
          <a:prstGeom prst="rect">
            <a:avLst/>
          </a:prstGeom>
          <a:noFill/>
          <a:ln w="9525">
            <a:noFill/>
            <a:miter lim="800000"/>
            <a:headEnd/>
            <a:tailEnd/>
          </a:ln>
        </p:spPr>
        <p:txBody>
          <a:bodyPr lIns="0" rIns="0" bIns="0" anchor="b"/>
          <a:lstStyle/>
          <a:p>
            <a:pPr algn="ctr">
              <a:defRPr/>
            </a:pPr>
            <a:r>
              <a:rPr lang="en-US" sz="4000" dirty="0" err="1">
                <a:effectLst>
                  <a:outerShdw blurRad="38100" dist="38100" dir="2700000" algn="tl">
                    <a:srgbClr val="000000">
                      <a:alpha val="43137"/>
                    </a:srgbClr>
                  </a:outerShdw>
                </a:effectLst>
                <a:latin typeface="+mj-lt"/>
                <a:ea typeface="+mj-ea"/>
                <a:cs typeface="+mj-cs"/>
              </a:rPr>
              <a:t>Kenzen</a:t>
            </a:r>
            <a:r>
              <a:rPr lang="en-US" sz="4000" dirty="0">
                <a:effectLst>
                  <a:outerShdw blurRad="38100" dist="38100" dir="2700000" algn="tl">
                    <a:srgbClr val="000000">
                      <a:alpha val="43137"/>
                    </a:srgbClr>
                  </a:outerShdw>
                </a:effectLst>
                <a:latin typeface="+mj-lt"/>
                <a:ea typeface="+mj-ea"/>
                <a:cs typeface="+mj-cs"/>
              </a:rPr>
              <a:t> Vital Balance </a:t>
            </a:r>
            <a:br>
              <a:rPr lang="en-US" sz="4000" dirty="0">
                <a:effectLst>
                  <a:outerShdw blurRad="38100" dist="38100" dir="2700000" algn="tl">
                    <a:srgbClr val="000000">
                      <a:alpha val="43137"/>
                    </a:srgbClr>
                  </a:outerShdw>
                </a:effectLst>
                <a:latin typeface="+mj-lt"/>
                <a:ea typeface="+mj-ea"/>
                <a:cs typeface="+mj-cs"/>
              </a:rPr>
            </a:br>
            <a:r>
              <a:rPr lang="en-US" sz="4000" dirty="0">
                <a:effectLst>
                  <a:outerShdw blurRad="38100" dist="38100" dir="2700000" algn="tl">
                    <a:srgbClr val="000000">
                      <a:alpha val="43137"/>
                    </a:srgbClr>
                  </a:outerShdw>
                </a:effectLst>
                <a:latin typeface="+mj-lt"/>
                <a:ea typeface="+mj-ea"/>
                <a:cs typeface="+mj-cs"/>
              </a:rPr>
              <a:t>Meal Replacement Mix</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2771325" cy="200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2819400"/>
            <a:ext cx="8229600" cy="3733800"/>
          </a:xfrm>
        </p:spPr>
        <p:txBody>
          <a:bodyPr/>
          <a:lstStyle/>
          <a:p>
            <a:pPr eaLnBrk="1" hangingPunct="1">
              <a:lnSpc>
                <a:spcPct val="80000"/>
              </a:lnSpc>
              <a:buFont typeface="Wingdings 2" charset="2"/>
              <a:buNone/>
            </a:pPr>
            <a:r>
              <a:rPr lang="en-US" sz="2800" dirty="0" smtClean="0"/>
              <a:t> </a:t>
            </a:r>
            <a:r>
              <a:rPr lang="en-US" sz="2800" b="1" dirty="0" smtClean="0">
                <a:solidFill>
                  <a:srgbClr val="FF0000"/>
                </a:solidFill>
              </a:rPr>
              <a:t> </a:t>
            </a:r>
            <a:r>
              <a:rPr lang="en-US" sz="2800" b="1" dirty="0" smtClean="0">
                <a:solidFill>
                  <a:srgbClr val="FF0000"/>
                </a:solidFill>
                <a:latin typeface="+mj-lt"/>
              </a:rPr>
              <a:t>A Functional Food:</a:t>
            </a:r>
          </a:p>
          <a:p>
            <a:pPr eaLnBrk="1" hangingPunct="1">
              <a:lnSpc>
                <a:spcPct val="80000"/>
              </a:lnSpc>
              <a:buFont typeface="Wingdings 2" charset="2"/>
              <a:buNone/>
            </a:pPr>
            <a:endParaRPr lang="en-US" sz="1400" dirty="0" smtClean="0">
              <a:solidFill>
                <a:srgbClr val="0B5395"/>
              </a:solidFill>
              <a:latin typeface="Calibri" pitchFamily="34" charset="0"/>
            </a:endParaRPr>
          </a:p>
          <a:p>
            <a:pPr eaLnBrk="1" hangingPunct="1">
              <a:lnSpc>
                <a:spcPct val="80000"/>
              </a:lnSpc>
            </a:pPr>
            <a:r>
              <a:rPr lang="en-US" sz="2800" dirty="0" smtClean="0">
                <a:solidFill>
                  <a:srgbClr val="0B5395"/>
                </a:solidFill>
                <a:latin typeface="Calibri" pitchFamily="34" charset="0"/>
              </a:rPr>
              <a:t>Helps people of any age stay healthy</a:t>
            </a:r>
          </a:p>
          <a:p>
            <a:pPr eaLnBrk="1" hangingPunct="1">
              <a:lnSpc>
                <a:spcPct val="80000"/>
              </a:lnSpc>
            </a:pPr>
            <a:r>
              <a:rPr lang="en-US" sz="2800" dirty="0">
                <a:solidFill>
                  <a:srgbClr val="0B5395"/>
                </a:solidFill>
                <a:latin typeface="Calibri" pitchFamily="34" charset="0"/>
              </a:rPr>
              <a:t>Designed by a team of scientists </a:t>
            </a:r>
          </a:p>
          <a:p>
            <a:pPr eaLnBrk="1" hangingPunct="1">
              <a:lnSpc>
                <a:spcPct val="80000"/>
              </a:lnSpc>
            </a:pPr>
            <a:r>
              <a:rPr lang="en-US" sz="2800" dirty="0">
                <a:solidFill>
                  <a:srgbClr val="0B5395"/>
                </a:solidFill>
                <a:latin typeface="Calibri" pitchFamily="34" charset="0"/>
              </a:rPr>
              <a:t>Based on biological </a:t>
            </a:r>
            <a:r>
              <a:rPr lang="en-US" sz="2800" dirty="0" smtClean="0">
                <a:solidFill>
                  <a:srgbClr val="0B5395"/>
                </a:solidFill>
                <a:latin typeface="Calibri" pitchFamily="34" charset="0"/>
              </a:rPr>
              <a:t>research</a:t>
            </a:r>
          </a:p>
          <a:p>
            <a:pPr eaLnBrk="1" hangingPunct="1">
              <a:lnSpc>
                <a:spcPct val="80000"/>
              </a:lnSpc>
            </a:pPr>
            <a:r>
              <a:rPr lang="en-US" sz="2800" dirty="0" smtClean="0">
                <a:solidFill>
                  <a:schemeClr val="accent1">
                    <a:lumMod val="75000"/>
                  </a:schemeClr>
                </a:solidFill>
                <a:latin typeface="Calibri" pitchFamily="34" charset="0"/>
              </a:rPr>
              <a:t>Supports </a:t>
            </a:r>
            <a:r>
              <a:rPr lang="en-US" sz="2800" dirty="0">
                <a:solidFill>
                  <a:schemeClr val="accent1">
                    <a:lumMod val="75000"/>
                  </a:schemeClr>
                </a:solidFill>
                <a:latin typeface="Calibri" pitchFamily="34" charset="0"/>
              </a:rPr>
              <a:t>cognitive </a:t>
            </a:r>
            <a:r>
              <a:rPr lang="en-US" sz="2800" dirty="0" smtClean="0">
                <a:solidFill>
                  <a:schemeClr val="accent1">
                    <a:lumMod val="75000"/>
                  </a:schemeClr>
                </a:solidFill>
                <a:latin typeface="Calibri" pitchFamily="34" charset="0"/>
              </a:rPr>
              <a:t>function</a:t>
            </a:r>
          </a:p>
          <a:p>
            <a:pPr eaLnBrk="1" hangingPunct="1">
              <a:lnSpc>
                <a:spcPct val="80000"/>
              </a:lnSpc>
            </a:pPr>
            <a:r>
              <a:rPr lang="en-US" sz="2800" dirty="0" smtClean="0">
                <a:solidFill>
                  <a:schemeClr val="accent1">
                    <a:lumMod val="75000"/>
                  </a:schemeClr>
                </a:solidFill>
                <a:latin typeface="Calibri" pitchFamily="34" charset="0"/>
              </a:rPr>
              <a:t>Contains </a:t>
            </a:r>
            <a:r>
              <a:rPr lang="en-US" sz="2800" dirty="0">
                <a:solidFill>
                  <a:schemeClr val="accent1">
                    <a:lumMod val="75000"/>
                  </a:schemeClr>
                </a:solidFill>
                <a:latin typeface="Calibri" pitchFamily="34" charset="0"/>
              </a:rPr>
              <a:t>a  blend of  7 enzymes to aid digestion</a:t>
            </a:r>
          </a:p>
          <a:p>
            <a:pPr marL="274320" indent="-274320" eaLnBrk="1" fontAlgn="auto" hangingPunct="1">
              <a:spcAft>
                <a:spcPts val="0"/>
              </a:spcAft>
              <a:buClr>
                <a:schemeClr val="accent3"/>
              </a:buClr>
              <a:buFont typeface="Wingdings 2"/>
              <a:buChar char=""/>
              <a:defRPr/>
            </a:pPr>
            <a:r>
              <a:rPr lang="en-US" sz="2800" dirty="0">
                <a:solidFill>
                  <a:schemeClr val="accent1">
                    <a:lumMod val="75000"/>
                  </a:schemeClr>
                </a:solidFill>
                <a:latin typeface="Calibri" pitchFamily="34" charset="0"/>
              </a:rPr>
              <a:t>NO added salt, dairy, soy, whey,  lactose or GMO</a:t>
            </a:r>
          </a:p>
          <a:p>
            <a:pPr marL="274320" indent="-274320" eaLnBrk="1" fontAlgn="auto" hangingPunct="1">
              <a:spcAft>
                <a:spcPts val="0"/>
              </a:spcAft>
              <a:buClr>
                <a:schemeClr val="accent3"/>
              </a:buClr>
              <a:buFont typeface="Wingdings 2"/>
              <a:buChar char=""/>
              <a:defRPr/>
            </a:pPr>
            <a:r>
              <a:rPr lang="en-US" sz="2800" dirty="0">
                <a:solidFill>
                  <a:schemeClr val="accent1">
                    <a:lumMod val="75000"/>
                  </a:schemeClr>
                </a:solidFill>
                <a:latin typeface="Calibri" pitchFamily="34" charset="0"/>
              </a:rPr>
              <a:t>Vegan &amp; Kosher certified  and Gluten free</a:t>
            </a:r>
          </a:p>
          <a:p>
            <a:pPr marL="0" indent="0" eaLnBrk="1" hangingPunct="1">
              <a:lnSpc>
                <a:spcPct val="80000"/>
              </a:lnSpc>
              <a:buNone/>
            </a:pPr>
            <a:endParaRPr lang="en-US" sz="2800" dirty="0">
              <a:solidFill>
                <a:schemeClr val="accent1">
                  <a:lumMod val="75000"/>
                </a:schemeClr>
              </a:solidFill>
              <a:latin typeface="+mj-lt"/>
            </a:endParaRPr>
          </a:p>
          <a:p>
            <a:pPr eaLnBrk="1" hangingPunct="1">
              <a:lnSpc>
                <a:spcPct val="80000"/>
              </a:lnSpc>
            </a:pPr>
            <a:endParaRPr lang="en-US" sz="2800" dirty="0">
              <a:solidFill>
                <a:srgbClr val="0B5395"/>
              </a:solidFill>
              <a:latin typeface="Calibri" pitchFamily="34" charset="0"/>
            </a:endParaRPr>
          </a:p>
          <a:p>
            <a:pPr eaLnBrk="1" hangingPunct="1">
              <a:lnSpc>
                <a:spcPct val="80000"/>
              </a:lnSpc>
            </a:pPr>
            <a:endParaRPr lang="en-US" sz="1200" dirty="0">
              <a:solidFill>
                <a:srgbClr val="0B5395"/>
              </a:solidFill>
              <a:latin typeface="Calibri" pitchFamily="34" charset="0"/>
            </a:endParaRPr>
          </a:p>
          <a:p>
            <a:pPr eaLnBrk="1" hangingPunct="1">
              <a:lnSpc>
                <a:spcPct val="80000"/>
              </a:lnSpc>
            </a:pPr>
            <a:endParaRPr lang="en-US" sz="2800" dirty="0" smtClean="0">
              <a:solidFill>
                <a:srgbClr val="0B5395"/>
              </a:solidFill>
              <a:latin typeface="Calibri" pitchFamily="34" charset="0"/>
            </a:endParaRPr>
          </a:p>
          <a:p>
            <a:pPr eaLnBrk="1" hangingPunct="1">
              <a:lnSpc>
                <a:spcPct val="80000"/>
              </a:lnSpc>
              <a:buFontTx/>
              <a:buNone/>
            </a:pPr>
            <a:endParaRPr lang="en-US" dirty="0" smtClean="0"/>
          </a:p>
        </p:txBody>
      </p:sp>
      <p:pic>
        <p:nvPicPr>
          <p:cNvPr id="614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514600" y="914400"/>
            <a:ext cx="6477000" cy="1276350"/>
          </a:xfrm>
          <a:prstGeom prst="rect">
            <a:avLst/>
          </a:prstGeom>
          <a:noFill/>
          <a:ln w="9525">
            <a:noFill/>
            <a:miter lim="800000"/>
            <a:headEnd/>
            <a:tailEnd/>
          </a:ln>
        </p:spPr>
        <p:txBody>
          <a:bodyPr lIns="0" rIns="0" bIns="0" anchor="b"/>
          <a:lstStyle/>
          <a:p>
            <a:pPr algn="ctr">
              <a:defRPr/>
            </a:pPr>
            <a:r>
              <a:rPr lang="en-US" sz="4000" dirty="0" err="1">
                <a:effectLst>
                  <a:outerShdw blurRad="38100" dist="38100" dir="2700000" algn="tl">
                    <a:srgbClr val="000000">
                      <a:alpha val="43137"/>
                    </a:srgbClr>
                  </a:outerShdw>
                </a:effectLst>
                <a:latin typeface="+mj-lt"/>
                <a:ea typeface="+mj-ea"/>
                <a:cs typeface="+mj-cs"/>
              </a:rPr>
              <a:t>Kenzen</a:t>
            </a:r>
            <a:r>
              <a:rPr lang="en-US" sz="4000" dirty="0">
                <a:effectLst>
                  <a:outerShdw blurRad="38100" dist="38100" dir="2700000" algn="tl">
                    <a:srgbClr val="000000">
                      <a:alpha val="43137"/>
                    </a:srgbClr>
                  </a:outerShdw>
                </a:effectLst>
                <a:latin typeface="+mj-lt"/>
                <a:ea typeface="+mj-ea"/>
                <a:cs typeface="+mj-cs"/>
              </a:rPr>
              <a:t> Vital Balance </a:t>
            </a:r>
            <a:br>
              <a:rPr lang="en-US" sz="4000" dirty="0">
                <a:effectLst>
                  <a:outerShdw blurRad="38100" dist="38100" dir="2700000" algn="tl">
                    <a:srgbClr val="000000">
                      <a:alpha val="43137"/>
                    </a:srgbClr>
                  </a:outerShdw>
                </a:effectLst>
                <a:latin typeface="+mj-lt"/>
                <a:ea typeface="+mj-ea"/>
                <a:cs typeface="+mj-cs"/>
              </a:rPr>
            </a:br>
            <a:r>
              <a:rPr lang="en-US" sz="4000" dirty="0">
                <a:effectLst>
                  <a:outerShdw blurRad="38100" dist="38100" dir="2700000" algn="tl">
                    <a:srgbClr val="000000">
                      <a:alpha val="43137"/>
                    </a:srgbClr>
                  </a:outerShdw>
                </a:effectLst>
                <a:latin typeface="+mj-lt"/>
                <a:ea typeface="+mj-ea"/>
                <a:cs typeface="+mj-cs"/>
              </a:rPr>
              <a:t>Meal Replacement Mix</a:t>
            </a:r>
          </a:p>
        </p:txBody>
      </p:sp>
      <p:pic>
        <p:nvPicPr>
          <p:cNvPr id="6149" name="Picture 4" descr="Vital Balance - contain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85800"/>
            <a:ext cx="14478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663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1143000"/>
            <a:ext cx="8534400" cy="914400"/>
          </a:xfrm>
        </p:spPr>
        <p:txBody>
          <a:bodyPr/>
          <a:lstStyle/>
          <a:p>
            <a:pPr eaLnBrk="1" hangingPunct="1"/>
            <a:r>
              <a:rPr lang="en-US" sz="1600" dirty="0" smtClean="0"/>
              <a:t>   </a:t>
            </a:r>
            <a:br>
              <a:rPr lang="en-US" sz="1600" dirty="0" smtClean="0"/>
            </a:br>
            <a:r>
              <a:rPr lang="en-US" sz="1600" dirty="0" smtClean="0"/>
              <a:t/>
            </a:r>
            <a:br>
              <a:rPr lang="en-US" sz="1600" dirty="0" smtClean="0"/>
            </a:br>
            <a:r>
              <a:rPr lang="en-US" sz="1600" dirty="0" smtClean="0"/>
              <a:t>           </a:t>
            </a:r>
            <a:r>
              <a:rPr lang="en-US" sz="1800" dirty="0" smtClean="0">
                <a:solidFill>
                  <a:srgbClr val="0B5395"/>
                </a:solidFill>
              </a:rPr>
              <a:t/>
            </a:r>
            <a:br>
              <a:rPr lang="en-US" sz="1800" dirty="0" smtClean="0">
                <a:solidFill>
                  <a:srgbClr val="0B5395"/>
                </a:solidFill>
              </a:rPr>
            </a:br>
            <a:r>
              <a:rPr lang="en-US" sz="1800" dirty="0" smtClean="0">
                <a:solidFill>
                  <a:srgbClr val="0B5395"/>
                </a:solidFill>
              </a:rPr>
              <a:t>                                              </a:t>
            </a:r>
            <a:br>
              <a:rPr lang="en-US" sz="1800" dirty="0" smtClean="0">
                <a:solidFill>
                  <a:srgbClr val="0B5395"/>
                </a:solidFill>
              </a:rPr>
            </a:br>
            <a:r>
              <a:rPr lang="en-US" sz="1800" dirty="0" smtClean="0">
                <a:solidFill>
                  <a:srgbClr val="0B5395"/>
                </a:solidFill>
              </a:rPr>
              <a:t>  </a:t>
            </a:r>
            <a:r>
              <a:rPr lang="en-US" sz="2400" b="1" u="sng" dirty="0" err="1" smtClean="0">
                <a:solidFill>
                  <a:srgbClr val="FF0000"/>
                </a:solidFill>
              </a:rPr>
              <a:t>Kenzen</a:t>
            </a:r>
            <a:r>
              <a:rPr lang="en-US" sz="2400" b="1" u="sng" dirty="0" smtClean="0">
                <a:solidFill>
                  <a:srgbClr val="FF0000"/>
                </a:solidFill>
              </a:rPr>
              <a:t> Vital Balance contains:</a:t>
            </a:r>
            <a:r>
              <a:rPr lang="en-US" sz="2400" b="1" dirty="0" smtClean="0">
                <a:solidFill>
                  <a:srgbClr val="FF0000"/>
                </a:solidFill>
              </a:rPr>
              <a:t>                  </a:t>
            </a:r>
            <a:r>
              <a:rPr lang="en-US" sz="2400" b="1" u="sng" dirty="0" smtClean="0">
                <a:solidFill>
                  <a:srgbClr val="FF0000"/>
                </a:solidFill>
              </a:rPr>
              <a:t>Support for:</a:t>
            </a:r>
            <a:r>
              <a:rPr lang="en-US" sz="2400" u="sng" dirty="0" smtClean="0">
                <a:solidFill>
                  <a:srgbClr val="0B5395"/>
                </a:solidFill>
              </a:rPr>
              <a:t/>
            </a:r>
            <a:br>
              <a:rPr lang="en-US" sz="2400" u="sng" dirty="0" smtClean="0">
                <a:solidFill>
                  <a:srgbClr val="0B5395"/>
                </a:solidFill>
              </a:rPr>
            </a:br>
            <a:endParaRPr lang="en-US" sz="2400" u="sng" dirty="0" smtClean="0">
              <a:solidFill>
                <a:srgbClr val="0B5395"/>
              </a:solidFill>
            </a:endParaRPr>
          </a:p>
        </p:txBody>
      </p:sp>
      <p:sp>
        <p:nvSpPr>
          <p:cNvPr id="15363" name="Content Placeholder 2"/>
          <p:cNvSpPr>
            <a:spLocks noGrp="1"/>
          </p:cNvSpPr>
          <p:nvPr>
            <p:ph idx="1"/>
          </p:nvPr>
        </p:nvSpPr>
        <p:spPr>
          <a:xfrm>
            <a:off x="228600" y="2286000"/>
            <a:ext cx="8915400" cy="4084638"/>
          </a:xfrm>
        </p:spPr>
        <p:txBody>
          <a:bodyPr/>
          <a:lstStyle/>
          <a:p>
            <a:pPr eaLnBrk="1" hangingPunct="1">
              <a:buFont typeface="Wingdings 2" charset="2"/>
              <a:buNone/>
            </a:pPr>
            <a:r>
              <a:rPr lang="en-US" sz="2200" dirty="0" smtClean="0">
                <a:solidFill>
                  <a:srgbClr val="0B5395"/>
                </a:solidFill>
                <a:latin typeface="Calibri" pitchFamily="34" charset="0"/>
              </a:rPr>
              <a:t>All natural Ingredients	                     Nutrient absorption</a:t>
            </a:r>
          </a:p>
          <a:p>
            <a:pPr eaLnBrk="1" hangingPunct="1">
              <a:buFont typeface="Wingdings 2" charset="2"/>
              <a:buNone/>
            </a:pPr>
            <a:r>
              <a:rPr lang="en-US" sz="2200" dirty="0" smtClean="0">
                <a:solidFill>
                  <a:srgbClr val="0B5395"/>
                </a:solidFill>
                <a:latin typeface="Calibri" pitchFamily="34" charset="0"/>
              </a:rPr>
              <a:t>Antioxidants			       Appetite regulation</a:t>
            </a:r>
          </a:p>
          <a:p>
            <a:pPr eaLnBrk="1" hangingPunct="1">
              <a:buFont typeface="Wingdings 2" charset="2"/>
              <a:buNone/>
            </a:pPr>
            <a:r>
              <a:rPr lang="en-US" sz="2200" dirty="0" smtClean="0">
                <a:solidFill>
                  <a:srgbClr val="0B5395"/>
                </a:solidFill>
                <a:latin typeface="Calibri" pitchFamily="34" charset="0"/>
              </a:rPr>
              <a:t>Digestive Enzymes		       Cleansing (for toxic elimination)</a:t>
            </a:r>
          </a:p>
          <a:p>
            <a:pPr eaLnBrk="1" hangingPunct="1">
              <a:buFont typeface="Wingdings 2" charset="2"/>
              <a:buNone/>
            </a:pPr>
            <a:r>
              <a:rPr lang="en-US" sz="2200" dirty="0" smtClean="0">
                <a:solidFill>
                  <a:srgbClr val="0B5395"/>
                </a:solidFill>
                <a:latin typeface="Calibri" pitchFamily="34" charset="0"/>
              </a:rPr>
              <a:t>Medium-chain triglycerides                Cognitive (mental) function</a:t>
            </a:r>
          </a:p>
          <a:p>
            <a:pPr eaLnBrk="1" hangingPunct="1">
              <a:buFont typeface="Wingdings 2" charset="2"/>
              <a:buNone/>
            </a:pPr>
            <a:r>
              <a:rPr lang="en-US" sz="2200" dirty="0" smtClean="0">
                <a:solidFill>
                  <a:srgbClr val="0B5395"/>
                </a:solidFill>
                <a:latin typeface="Calibri" pitchFamily="34" charset="0"/>
              </a:rPr>
              <a:t>Natural 3</a:t>
            </a:r>
            <a:r>
              <a:rPr lang="en-US" sz="2200" baseline="30000" dirty="0" smtClean="0">
                <a:solidFill>
                  <a:srgbClr val="0B5395"/>
                </a:solidFill>
                <a:latin typeface="Calibri" pitchFamily="34" charset="0"/>
              </a:rPr>
              <a:t>rd</a:t>
            </a:r>
            <a:r>
              <a:rPr lang="en-US" sz="2200" dirty="0" smtClean="0">
                <a:solidFill>
                  <a:srgbClr val="0B5395"/>
                </a:solidFill>
                <a:latin typeface="Calibri" pitchFamily="34" charset="0"/>
              </a:rPr>
              <a:t> generation </a:t>
            </a:r>
            <a:r>
              <a:rPr lang="en-US" sz="2200" dirty="0" err="1" smtClean="0">
                <a:solidFill>
                  <a:srgbClr val="0B5395"/>
                </a:solidFill>
                <a:latin typeface="Calibri" pitchFamily="34" charset="0"/>
              </a:rPr>
              <a:t>Stevia</a:t>
            </a:r>
            <a:r>
              <a:rPr lang="en-US" sz="2200" dirty="0" smtClean="0">
                <a:solidFill>
                  <a:srgbClr val="0B5395"/>
                </a:solidFill>
                <a:latin typeface="Calibri" pitchFamily="34" charset="0"/>
              </a:rPr>
              <a:t>              Digestive health</a:t>
            </a:r>
          </a:p>
          <a:p>
            <a:pPr eaLnBrk="1" hangingPunct="1">
              <a:buFont typeface="Wingdings 2" charset="2"/>
              <a:buNone/>
            </a:pPr>
            <a:r>
              <a:rPr lang="en-US" sz="2200" dirty="0" smtClean="0">
                <a:solidFill>
                  <a:srgbClr val="0B5395"/>
                </a:solidFill>
                <a:latin typeface="Calibri" pitchFamily="34" charset="0"/>
              </a:rPr>
              <a:t>Natural vanilla                                       Formation of lean muscle</a:t>
            </a:r>
          </a:p>
          <a:p>
            <a:pPr eaLnBrk="1" hangingPunct="1">
              <a:buFont typeface="Wingdings 2" charset="2"/>
              <a:buNone/>
            </a:pPr>
            <a:r>
              <a:rPr lang="en-US" sz="2200" dirty="0" err="1" smtClean="0">
                <a:solidFill>
                  <a:srgbClr val="0B5395"/>
                </a:solidFill>
                <a:latin typeface="Calibri" pitchFamily="34" charset="0"/>
              </a:rPr>
              <a:t>Probiotics</a:t>
            </a:r>
            <a:r>
              <a:rPr lang="en-US" sz="2200" dirty="0" smtClean="0">
                <a:solidFill>
                  <a:srgbClr val="0B5395"/>
                </a:solidFill>
                <a:latin typeface="Calibri" pitchFamily="34" charset="0"/>
              </a:rPr>
              <a:t>                                               Immune system health</a:t>
            </a:r>
          </a:p>
          <a:p>
            <a:pPr eaLnBrk="1" hangingPunct="1">
              <a:buFont typeface="Wingdings 2" charset="2"/>
              <a:buNone/>
            </a:pPr>
            <a:r>
              <a:rPr lang="en-US" sz="2200" dirty="0" smtClean="0">
                <a:solidFill>
                  <a:srgbClr val="0B5395"/>
                </a:solidFill>
                <a:latin typeface="Calibri" pitchFamily="34" charset="0"/>
              </a:rPr>
              <a:t>Vegetable protein                                 Metabolic fat burning</a:t>
            </a:r>
          </a:p>
          <a:p>
            <a:pPr eaLnBrk="1" hangingPunct="1">
              <a:buFont typeface="Wingdings 2" charset="2"/>
              <a:buNone/>
            </a:pPr>
            <a:r>
              <a:rPr lang="en-US" sz="2200" dirty="0" smtClean="0">
                <a:solidFill>
                  <a:srgbClr val="0B5395"/>
                </a:solidFill>
                <a:latin typeface="Calibri" pitchFamily="34" charset="0"/>
              </a:rPr>
              <a:t>Vitamins</a:t>
            </a:r>
          </a:p>
          <a:p>
            <a:pPr eaLnBrk="1" hangingPunct="1">
              <a:buFont typeface="Wingdings 2" charset="2"/>
              <a:buNone/>
            </a:pPr>
            <a:endParaRPr lang="en-US" sz="2200" dirty="0" smtClean="0"/>
          </a:p>
        </p:txBody>
      </p:sp>
      <p:pic>
        <p:nvPicPr>
          <p:cNvPr id="1536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229600" cy="1143000"/>
          </a:xfrm>
        </p:spPr>
        <p:txBody>
          <a:bodyPr/>
          <a:lstStyle/>
          <a:p>
            <a:pPr eaLnBrk="1" hangingPunct="1"/>
            <a:r>
              <a:rPr lang="en-US" sz="2400" b="1" u="sng" dirty="0" err="1" smtClean="0">
                <a:solidFill>
                  <a:srgbClr val="FF0000"/>
                </a:solidFill>
              </a:rPr>
              <a:t>Kenzen</a:t>
            </a:r>
            <a:r>
              <a:rPr lang="en-US" sz="2400" b="1" u="sng" dirty="0" smtClean="0">
                <a:solidFill>
                  <a:srgbClr val="FF0000"/>
                </a:solidFill>
              </a:rPr>
              <a:t> Vital Balance does NOT contain:</a:t>
            </a:r>
            <a:br>
              <a:rPr lang="en-US" sz="2400" b="1" u="sng" dirty="0" smtClean="0">
                <a:solidFill>
                  <a:srgbClr val="FF0000"/>
                </a:solidFill>
              </a:rPr>
            </a:br>
            <a:endParaRPr lang="en-US" sz="2400" b="1" dirty="0" smtClean="0">
              <a:solidFill>
                <a:srgbClr val="FF0000"/>
              </a:solidFill>
            </a:endParaRPr>
          </a:p>
        </p:txBody>
      </p:sp>
      <p:sp>
        <p:nvSpPr>
          <p:cNvPr id="16387" name="Content Placeholder 2"/>
          <p:cNvSpPr>
            <a:spLocks noGrp="1"/>
          </p:cNvSpPr>
          <p:nvPr>
            <p:ph idx="1"/>
          </p:nvPr>
        </p:nvSpPr>
        <p:spPr>
          <a:xfrm>
            <a:off x="457200" y="1524000"/>
            <a:ext cx="8229600" cy="4800600"/>
          </a:xfrm>
        </p:spPr>
        <p:txBody>
          <a:bodyPr/>
          <a:lstStyle/>
          <a:p>
            <a:pPr eaLnBrk="1" hangingPunct="1">
              <a:buFont typeface="Wingdings 2" charset="2"/>
              <a:buNone/>
            </a:pPr>
            <a:r>
              <a:rPr lang="en-US" smtClean="0">
                <a:solidFill>
                  <a:srgbClr val="0B5395"/>
                </a:solidFill>
                <a:latin typeface="Calibri" pitchFamily="34" charset="0"/>
              </a:rPr>
              <a:t>Added salt				Fructose</a:t>
            </a:r>
          </a:p>
          <a:p>
            <a:pPr eaLnBrk="1" hangingPunct="1">
              <a:buFont typeface="Wingdings 2" charset="2"/>
              <a:buNone/>
            </a:pPr>
            <a:r>
              <a:rPr lang="en-US" smtClean="0">
                <a:solidFill>
                  <a:srgbClr val="0B5395"/>
                </a:solidFill>
                <a:latin typeface="Calibri" pitchFamily="34" charset="0"/>
              </a:rPr>
              <a:t>Sugar					Gluten</a:t>
            </a:r>
          </a:p>
          <a:p>
            <a:pPr eaLnBrk="1" hangingPunct="1">
              <a:buFont typeface="Wingdings 2" charset="2"/>
              <a:buNone/>
            </a:pPr>
            <a:r>
              <a:rPr lang="en-US" smtClean="0">
                <a:solidFill>
                  <a:srgbClr val="0B5395"/>
                </a:solidFill>
                <a:latin typeface="Calibri" pitchFamily="34" charset="0"/>
              </a:rPr>
              <a:t>Animal protein			GMOs</a:t>
            </a:r>
          </a:p>
          <a:p>
            <a:pPr eaLnBrk="1" hangingPunct="1">
              <a:buFont typeface="Wingdings 2" charset="2"/>
              <a:buNone/>
            </a:pPr>
            <a:r>
              <a:rPr lang="en-US" smtClean="0">
                <a:solidFill>
                  <a:srgbClr val="0B5395"/>
                </a:solidFill>
                <a:latin typeface="Calibri" pitchFamily="34" charset="0"/>
              </a:rPr>
              <a:t>Antibiotics				Lactose</a:t>
            </a:r>
          </a:p>
          <a:p>
            <a:pPr eaLnBrk="1" hangingPunct="1">
              <a:buFont typeface="Wingdings 2" charset="2"/>
              <a:buNone/>
            </a:pPr>
            <a:r>
              <a:rPr lang="en-US" smtClean="0">
                <a:solidFill>
                  <a:srgbClr val="0B5395"/>
                </a:solidFill>
                <a:latin typeface="Calibri" pitchFamily="34" charset="0"/>
              </a:rPr>
              <a:t>Artificial chemicals		            Preservatives</a:t>
            </a:r>
          </a:p>
          <a:p>
            <a:pPr eaLnBrk="1" hangingPunct="1">
              <a:buFont typeface="Wingdings 2" charset="2"/>
              <a:buNone/>
            </a:pPr>
            <a:r>
              <a:rPr lang="en-US" smtClean="0">
                <a:solidFill>
                  <a:srgbClr val="0B5395"/>
                </a:solidFill>
                <a:latin typeface="Calibri" pitchFamily="34" charset="0"/>
              </a:rPr>
              <a:t>Artificial coloring		            Soy</a:t>
            </a:r>
          </a:p>
          <a:p>
            <a:pPr eaLnBrk="1" hangingPunct="1">
              <a:buFont typeface="Wingdings 2" charset="2"/>
              <a:buNone/>
            </a:pPr>
            <a:r>
              <a:rPr lang="en-US" smtClean="0">
                <a:solidFill>
                  <a:srgbClr val="0B5395"/>
                </a:solidFill>
                <a:latin typeface="Calibri" pitchFamily="34" charset="0"/>
              </a:rPr>
              <a:t>Artificial flavoring		            Sucralose</a:t>
            </a:r>
          </a:p>
          <a:p>
            <a:pPr eaLnBrk="1" hangingPunct="1">
              <a:buFont typeface="Wingdings 2" charset="2"/>
              <a:buNone/>
            </a:pPr>
            <a:r>
              <a:rPr lang="en-US" smtClean="0">
                <a:solidFill>
                  <a:srgbClr val="0B5395"/>
                </a:solidFill>
                <a:latin typeface="Calibri" pitchFamily="34" charset="0"/>
              </a:rPr>
              <a:t>Aspartame				Whey</a:t>
            </a:r>
          </a:p>
          <a:p>
            <a:pPr eaLnBrk="1" hangingPunct="1">
              <a:buFont typeface="Wingdings 2" charset="2"/>
              <a:buNone/>
            </a:pPr>
            <a:r>
              <a:rPr lang="en-US" smtClean="0">
                <a:solidFill>
                  <a:srgbClr val="0B5395"/>
                </a:solidFill>
                <a:latin typeface="Calibri" pitchFamily="34" charset="0"/>
              </a:rPr>
              <a:t>Filler					Yeast</a:t>
            </a:r>
          </a:p>
        </p:txBody>
      </p:sp>
      <p:pic>
        <p:nvPicPr>
          <p:cNvPr id="1638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Vital Balance - contain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066800"/>
            <a:ext cx="1646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24" y="959499"/>
            <a:ext cx="8001000" cy="520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7808" y="6375153"/>
            <a:ext cx="5562600" cy="369332"/>
          </a:xfrm>
          <a:prstGeom prst="rect">
            <a:avLst/>
          </a:prstGeom>
        </p:spPr>
        <p:txBody>
          <a:bodyPr wrap="square">
            <a:spAutoFit/>
          </a:bodyPr>
          <a:lstStyle/>
          <a:p>
            <a:r>
              <a:rPr lang="en-US" dirty="0" smtClean="0"/>
              <a:t> </a:t>
            </a:r>
            <a:r>
              <a:rPr lang="en-US" sz="1400" b="1" dirty="0" smtClean="0"/>
              <a:t>see also  http</a:t>
            </a:r>
            <a:r>
              <a:rPr lang="en-US" sz="1400" b="1" dirty="0"/>
              <a:t>://www.100daysofrealfood.com</a:t>
            </a:r>
            <a:r>
              <a:rPr lang="en-US" b="1" dirty="0"/>
              <a:t>/ </a:t>
            </a:r>
            <a:endParaRPr lang="en-US" dirty="0"/>
          </a:p>
        </p:txBody>
      </p:sp>
    </p:spTree>
    <p:extLst>
      <p:ext uri="{BB962C8B-B14F-4D97-AF65-F5344CB8AC3E}">
        <p14:creationId xmlns:p14="http://schemas.microsoft.com/office/powerpoint/2010/main" val="4028091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93246" y="2743200"/>
            <a:ext cx="8217354" cy="3733800"/>
          </a:xfrm>
        </p:spPr>
        <p:txBody>
          <a:bodyPr/>
          <a:lstStyle/>
          <a:p>
            <a:pPr marL="0" indent="0" eaLnBrk="1" hangingPunct="1">
              <a:lnSpc>
                <a:spcPct val="90000"/>
              </a:lnSpc>
              <a:buNone/>
            </a:pPr>
            <a:r>
              <a:rPr lang="en-US" sz="2800" b="1" dirty="0" smtClean="0">
                <a:solidFill>
                  <a:srgbClr val="FF0000"/>
                </a:solidFill>
                <a:latin typeface="+mj-lt"/>
              </a:rPr>
              <a:t>Proteins: Take your body weight &amp;  cut it in half, this is how many grams of protein your body needs.</a:t>
            </a:r>
          </a:p>
          <a:p>
            <a:pPr marL="0" indent="0" eaLnBrk="1" hangingPunct="1">
              <a:lnSpc>
                <a:spcPct val="90000"/>
              </a:lnSpc>
              <a:buNone/>
            </a:pPr>
            <a:endParaRPr lang="en-US" sz="2800" b="1" dirty="0" smtClean="0">
              <a:solidFill>
                <a:srgbClr val="FF0000"/>
              </a:solidFill>
              <a:latin typeface="+mj-lt"/>
            </a:endParaRPr>
          </a:p>
          <a:p>
            <a:pPr eaLnBrk="1" hangingPunct="1">
              <a:lnSpc>
                <a:spcPct val="90000"/>
              </a:lnSpc>
            </a:pPr>
            <a:r>
              <a:rPr lang="en-US" dirty="0" smtClean="0">
                <a:solidFill>
                  <a:srgbClr val="0B5395"/>
                </a:solidFill>
                <a:latin typeface="Calibri" pitchFamily="34" charset="0"/>
              </a:rPr>
              <a:t>Offers 18 grams of  organic vegetable proteins per serving</a:t>
            </a:r>
          </a:p>
          <a:p>
            <a:pPr lvl="1" eaLnBrk="1" hangingPunct="1">
              <a:lnSpc>
                <a:spcPct val="90000"/>
              </a:lnSpc>
            </a:pPr>
            <a:r>
              <a:rPr lang="en-US" sz="2600" dirty="0" smtClean="0">
                <a:solidFill>
                  <a:srgbClr val="0B5395"/>
                </a:solidFill>
                <a:latin typeface="Calibri" pitchFamily="34" charset="0"/>
              </a:rPr>
              <a:t>pea, rice, chlorella &amp; hemp, providing a complete protein </a:t>
            </a:r>
          </a:p>
          <a:p>
            <a:pPr lvl="1" eaLnBrk="1" hangingPunct="1">
              <a:lnSpc>
                <a:spcPct val="90000"/>
              </a:lnSpc>
            </a:pPr>
            <a:r>
              <a:rPr lang="en-US" sz="2600" dirty="0" smtClean="0">
                <a:solidFill>
                  <a:srgbClr val="0B5395"/>
                </a:solidFill>
                <a:latin typeface="Calibri" pitchFamily="34" charset="0"/>
              </a:rPr>
              <a:t>helps formation of lean body mass </a:t>
            </a:r>
          </a:p>
          <a:p>
            <a:pPr lvl="1" eaLnBrk="1" hangingPunct="1">
              <a:lnSpc>
                <a:spcPct val="90000"/>
              </a:lnSpc>
            </a:pPr>
            <a:r>
              <a:rPr lang="en-US" sz="2600" dirty="0" smtClean="0">
                <a:solidFill>
                  <a:srgbClr val="0B5395"/>
                </a:solidFill>
                <a:latin typeface="Calibri" pitchFamily="34" charset="0"/>
              </a:rPr>
              <a:t>no saturated fat or the calories of  animal protein</a:t>
            </a:r>
          </a:p>
          <a:p>
            <a:pPr eaLnBrk="1" hangingPunct="1">
              <a:lnSpc>
                <a:spcPct val="90000"/>
              </a:lnSpc>
              <a:buFont typeface="Wingdings 2" charset="2"/>
              <a:buNone/>
            </a:pPr>
            <a:endParaRPr lang="en-US" sz="2000" dirty="0" smtClean="0">
              <a:solidFill>
                <a:srgbClr val="0B5395"/>
              </a:solidFill>
              <a:latin typeface="Calibri" pitchFamily="34" charset="0"/>
            </a:endParaRPr>
          </a:p>
        </p:txBody>
      </p:sp>
      <p:pic>
        <p:nvPicPr>
          <p:cNvPr id="92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438400" y="914400"/>
            <a:ext cx="6477000" cy="1276350"/>
          </a:xfrm>
          <a:prstGeom prst="rect">
            <a:avLst/>
          </a:prstGeom>
          <a:noFill/>
          <a:ln w="9525">
            <a:noFill/>
            <a:miter lim="800000"/>
            <a:headEnd/>
            <a:tailEnd/>
          </a:ln>
        </p:spPr>
        <p:txBody>
          <a:bodyPr lIns="0" rIns="0" bIns="0" anchor="b"/>
          <a:lstStyle/>
          <a:p>
            <a:pPr algn="ctr">
              <a:defRPr/>
            </a:pPr>
            <a:r>
              <a:rPr lang="en-US" sz="4000" dirty="0" err="1">
                <a:effectLst>
                  <a:outerShdw blurRad="38100" dist="38100" dir="2700000" algn="tl">
                    <a:srgbClr val="000000">
                      <a:alpha val="43137"/>
                    </a:srgbClr>
                  </a:outerShdw>
                </a:effectLst>
                <a:latin typeface="+mj-lt"/>
                <a:ea typeface="+mj-ea"/>
                <a:cs typeface="+mj-cs"/>
              </a:rPr>
              <a:t>Kenzen</a:t>
            </a:r>
            <a:r>
              <a:rPr lang="en-US" sz="4000" dirty="0">
                <a:effectLst>
                  <a:outerShdw blurRad="38100" dist="38100" dir="2700000" algn="tl">
                    <a:srgbClr val="000000">
                      <a:alpha val="43137"/>
                    </a:srgbClr>
                  </a:outerShdw>
                </a:effectLst>
                <a:latin typeface="+mj-lt"/>
                <a:ea typeface="+mj-ea"/>
                <a:cs typeface="+mj-cs"/>
              </a:rPr>
              <a:t> Vital Balance </a:t>
            </a:r>
            <a:br>
              <a:rPr lang="en-US" sz="4000" dirty="0">
                <a:effectLst>
                  <a:outerShdw blurRad="38100" dist="38100" dir="2700000" algn="tl">
                    <a:srgbClr val="000000">
                      <a:alpha val="43137"/>
                    </a:srgbClr>
                  </a:outerShdw>
                </a:effectLst>
                <a:latin typeface="+mj-lt"/>
                <a:ea typeface="+mj-ea"/>
                <a:cs typeface="+mj-cs"/>
              </a:rPr>
            </a:br>
            <a:r>
              <a:rPr lang="en-US" sz="4000" dirty="0" smtClean="0">
                <a:effectLst>
                  <a:outerShdw blurRad="38100" dist="38100" dir="2700000" algn="tl">
                    <a:srgbClr val="000000">
                      <a:alpha val="43137"/>
                    </a:srgbClr>
                  </a:outerShdw>
                </a:effectLst>
                <a:latin typeface="+mj-lt"/>
                <a:ea typeface="+mj-ea"/>
                <a:cs typeface="+mj-cs"/>
              </a:rPr>
              <a:t>“The Details”</a:t>
            </a:r>
            <a:endParaRPr lang="en-US" sz="4000" dirty="0">
              <a:effectLst>
                <a:outerShdw blurRad="38100" dist="38100" dir="2700000" algn="tl">
                  <a:srgbClr val="000000">
                    <a:alpha val="43137"/>
                  </a:srgbClr>
                </a:outerShdw>
              </a:effectLst>
              <a:latin typeface="+mj-lt"/>
              <a:ea typeface="+mj-ea"/>
              <a:cs typeface="+mj-cs"/>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818"/>
          <a:stretch/>
        </p:blipFill>
        <p:spPr bwMode="auto">
          <a:xfrm>
            <a:off x="457200" y="838200"/>
            <a:ext cx="2800350"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990600"/>
            <a:ext cx="5392126" cy="5556885"/>
          </a:xfrm>
        </p:spPr>
      </p:pic>
      <p:sp>
        <p:nvSpPr>
          <p:cNvPr id="2" name="TextBox 1"/>
          <p:cNvSpPr txBox="1"/>
          <p:nvPr/>
        </p:nvSpPr>
        <p:spPr>
          <a:xfrm>
            <a:off x="228600" y="1066800"/>
            <a:ext cx="3124200" cy="2246769"/>
          </a:xfrm>
          <a:prstGeom prst="rect">
            <a:avLst/>
          </a:prstGeom>
          <a:noFill/>
        </p:spPr>
        <p:txBody>
          <a:bodyPr wrap="square" rtlCol="0">
            <a:spAutoFit/>
          </a:bodyPr>
          <a:lstStyle/>
          <a:p>
            <a:r>
              <a:rPr lang="en-US" sz="2000" b="1" dirty="0" smtClean="0"/>
              <a:t>All Food is made up of  Protein, Fat or Carbohydrate and each ultimately goes through various pathways to create energy in the form of ATP</a:t>
            </a:r>
            <a:endParaRPr lang="en-US" sz="2000" b="1" dirty="0"/>
          </a:p>
        </p:txBody>
      </p:sp>
    </p:spTree>
    <p:extLst>
      <p:ext uri="{BB962C8B-B14F-4D97-AF65-F5344CB8AC3E}">
        <p14:creationId xmlns:p14="http://schemas.microsoft.com/office/powerpoint/2010/main" val="125656231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09965"/>
            <a:ext cx="4876800" cy="3843235"/>
          </a:xfrm>
        </p:spPr>
        <p:txBody>
          <a:bodyPr/>
          <a:lstStyle/>
          <a:p>
            <a:pPr marL="366713" lvl="1" indent="0">
              <a:buNone/>
            </a:pPr>
            <a:r>
              <a:rPr lang="en-US" sz="2800" b="1" dirty="0" smtClean="0">
                <a:solidFill>
                  <a:srgbClr val="FF0000"/>
                </a:solidFill>
                <a:latin typeface="+mj-lt"/>
              </a:rPr>
              <a:t>Magic Medium-chain            Triglycerides </a:t>
            </a:r>
            <a:r>
              <a:rPr lang="en-US" sz="2800" b="1" dirty="0">
                <a:solidFill>
                  <a:srgbClr val="FF0000"/>
                </a:solidFill>
                <a:latin typeface="+mj-lt"/>
              </a:rPr>
              <a:t>(</a:t>
            </a:r>
            <a:r>
              <a:rPr lang="en-US" sz="2800" b="1" dirty="0" smtClean="0">
                <a:solidFill>
                  <a:srgbClr val="FF0000"/>
                </a:solidFill>
                <a:latin typeface="+mj-lt"/>
              </a:rPr>
              <a:t>MCTs) </a:t>
            </a:r>
          </a:p>
          <a:p>
            <a:pPr marL="0" indent="0">
              <a:buNone/>
            </a:pPr>
            <a:r>
              <a:rPr lang="en-US" sz="2800" b="1" i="1" dirty="0" smtClean="0">
                <a:solidFill>
                  <a:srgbClr val="FF0000"/>
                </a:solidFill>
                <a:latin typeface="+mj-lt"/>
              </a:rPr>
              <a:t> </a:t>
            </a:r>
            <a:r>
              <a:rPr lang="en-US" sz="2400" b="1" i="1" dirty="0" smtClean="0">
                <a:solidFill>
                  <a:srgbClr val="0B5395"/>
                </a:solidFill>
                <a:latin typeface="+mj-lt"/>
              </a:rPr>
              <a:t>“</a:t>
            </a:r>
            <a:r>
              <a:rPr lang="en-US" sz="2400" b="1" i="1" dirty="0">
                <a:solidFill>
                  <a:srgbClr val="0B5395"/>
                </a:solidFill>
                <a:latin typeface="+mj-lt"/>
              </a:rPr>
              <a:t>the fat that makes you </a:t>
            </a:r>
            <a:r>
              <a:rPr lang="en-US" sz="2400" b="1" i="1" dirty="0">
                <a:solidFill>
                  <a:srgbClr val="0B5395"/>
                </a:solidFill>
                <a:latin typeface="Calibri" pitchFamily="34" charset="0"/>
              </a:rPr>
              <a:t>thin”</a:t>
            </a:r>
          </a:p>
          <a:p>
            <a:r>
              <a:rPr lang="en-US" sz="2400" dirty="0" smtClean="0">
                <a:solidFill>
                  <a:srgbClr val="0B5395"/>
                </a:solidFill>
                <a:latin typeface="Calibri" pitchFamily="34" charset="0"/>
              </a:rPr>
              <a:t>From natural Palm Oil which                also contains antioxidants                 </a:t>
            </a:r>
            <a:r>
              <a:rPr lang="en-US" sz="1800" dirty="0" smtClean="0">
                <a:solidFill>
                  <a:srgbClr val="0B5395"/>
                </a:solidFill>
                <a:latin typeface="Calibri" pitchFamily="34" charset="0"/>
              </a:rPr>
              <a:t>(beta-carotene, </a:t>
            </a:r>
            <a:r>
              <a:rPr lang="en-US" sz="1800" dirty="0" err="1" smtClean="0">
                <a:solidFill>
                  <a:srgbClr val="0B5395"/>
                </a:solidFill>
                <a:latin typeface="Calibri" pitchFamily="34" charset="0"/>
              </a:rPr>
              <a:t>tocotrienols</a:t>
            </a:r>
            <a:r>
              <a:rPr lang="en-US" sz="1800" dirty="0" smtClean="0">
                <a:solidFill>
                  <a:srgbClr val="0B5395"/>
                </a:solidFill>
                <a:latin typeface="Calibri" pitchFamily="34" charset="0"/>
              </a:rPr>
              <a:t> &amp; </a:t>
            </a:r>
            <a:r>
              <a:rPr lang="en-US" sz="1800" dirty="0" err="1" smtClean="0">
                <a:solidFill>
                  <a:srgbClr val="0B5395"/>
                </a:solidFill>
                <a:latin typeface="Calibri" pitchFamily="34" charset="0"/>
              </a:rPr>
              <a:t>tocopherols</a:t>
            </a:r>
            <a:r>
              <a:rPr lang="en-US" sz="1800" dirty="0" smtClean="0">
                <a:solidFill>
                  <a:srgbClr val="0B5395"/>
                </a:solidFill>
                <a:latin typeface="Calibri" pitchFamily="34" charset="0"/>
              </a:rPr>
              <a:t>)</a:t>
            </a:r>
          </a:p>
          <a:p>
            <a:r>
              <a:rPr lang="en-US" sz="2400" dirty="0" smtClean="0">
                <a:solidFill>
                  <a:srgbClr val="0B5395"/>
                </a:solidFill>
                <a:latin typeface="Calibri" pitchFamily="34" charset="0"/>
              </a:rPr>
              <a:t>Converted to ketone bodies by   </a:t>
            </a:r>
          </a:p>
          <a:p>
            <a:pPr marL="0" indent="0">
              <a:buNone/>
            </a:pPr>
            <a:r>
              <a:rPr lang="en-US" sz="2400" dirty="0">
                <a:solidFill>
                  <a:srgbClr val="0B5395"/>
                </a:solidFill>
                <a:latin typeface="Calibri" pitchFamily="34" charset="0"/>
              </a:rPr>
              <a:t> </a:t>
            </a:r>
            <a:r>
              <a:rPr lang="en-US" sz="2400" dirty="0" smtClean="0">
                <a:solidFill>
                  <a:srgbClr val="0B5395"/>
                </a:solidFill>
                <a:latin typeface="Calibri" pitchFamily="34" charset="0"/>
              </a:rPr>
              <a:t>   the liver  to go directly to the brain</a:t>
            </a:r>
          </a:p>
          <a:p>
            <a:pPr marL="0" indent="0">
              <a:buNone/>
            </a:pPr>
            <a:r>
              <a:rPr lang="en-US" sz="2400" dirty="0">
                <a:solidFill>
                  <a:srgbClr val="0B5395"/>
                </a:solidFill>
                <a:latin typeface="Calibri" pitchFamily="34" charset="0"/>
              </a:rPr>
              <a:t> </a:t>
            </a:r>
            <a:r>
              <a:rPr lang="en-US" sz="2400" dirty="0" smtClean="0">
                <a:solidFill>
                  <a:srgbClr val="0B5395"/>
                </a:solidFill>
                <a:latin typeface="Calibri" pitchFamily="34" charset="0"/>
              </a:rPr>
              <a:t>   </a:t>
            </a:r>
            <a:r>
              <a:rPr lang="en-US" sz="2400" dirty="0">
                <a:solidFill>
                  <a:srgbClr val="0B5395"/>
                </a:solidFill>
                <a:latin typeface="Calibri" pitchFamily="34" charset="0"/>
              </a:rPr>
              <a:t>and heart </a:t>
            </a:r>
            <a:r>
              <a:rPr lang="en-US" sz="1800" dirty="0">
                <a:solidFill>
                  <a:srgbClr val="0B5395"/>
                </a:solidFill>
                <a:latin typeface="Calibri" pitchFamily="34" charset="0"/>
              </a:rPr>
              <a:t>(unlike LCTs or saturated fats</a:t>
            </a:r>
            <a:r>
              <a:rPr lang="en-US" sz="2000" dirty="0">
                <a:solidFill>
                  <a:srgbClr val="0B5395"/>
                </a:solidFill>
                <a:latin typeface="Calibri" pitchFamily="34" charset="0"/>
              </a:rPr>
              <a:t>)</a:t>
            </a:r>
            <a:endParaRPr lang="en-US" sz="2000" i="1" dirty="0">
              <a:solidFill>
                <a:srgbClr val="0B5395"/>
              </a:solidFill>
              <a:latin typeface="Calibri" pitchFamily="34" charset="0"/>
            </a:endParaRPr>
          </a:p>
          <a:p>
            <a:pPr marL="0" indent="0">
              <a:buNone/>
            </a:pPr>
            <a:endParaRPr lang="en-US" dirty="0"/>
          </a:p>
        </p:txBody>
      </p:sp>
      <p:sp>
        <p:nvSpPr>
          <p:cNvPr id="5" name="Rectangle 4"/>
          <p:cNvSpPr/>
          <p:nvPr/>
        </p:nvSpPr>
        <p:spPr>
          <a:xfrm>
            <a:off x="3124200" y="1066800"/>
            <a:ext cx="4953000" cy="1323439"/>
          </a:xfrm>
          <a:prstGeom prst="rect">
            <a:avLst/>
          </a:prstGeom>
        </p:spPr>
        <p:txBody>
          <a:bodyPr wrap="square">
            <a:spAutoFit/>
          </a:bodyPr>
          <a:lstStyle/>
          <a:p>
            <a:pPr algn="ctr">
              <a:defRPr/>
            </a:pPr>
            <a:r>
              <a:rPr lang="en-US" sz="4000" dirty="0" err="1">
                <a:effectLst>
                  <a:outerShdw blurRad="38100" dist="38100" dir="2700000" algn="tl">
                    <a:srgbClr val="000000">
                      <a:alpha val="43137"/>
                    </a:srgbClr>
                  </a:outerShdw>
                </a:effectLst>
                <a:latin typeface="+mj-lt"/>
              </a:rPr>
              <a:t>Kenzen</a:t>
            </a:r>
            <a:r>
              <a:rPr lang="en-US" sz="4000" dirty="0">
                <a:effectLst>
                  <a:outerShdw blurRad="38100" dist="38100" dir="2700000" algn="tl">
                    <a:srgbClr val="000000">
                      <a:alpha val="43137"/>
                    </a:srgbClr>
                  </a:outerShdw>
                </a:effectLst>
                <a:latin typeface="+mj-lt"/>
              </a:rPr>
              <a:t> Vital Balance </a:t>
            </a:r>
            <a:br>
              <a:rPr lang="en-US" sz="4000" dirty="0">
                <a:effectLst>
                  <a:outerShdw blurRad="38100" dist="38100" dir="2700000" algn="tl">
                    <a:srgbClr val="000000">
                      <a:alpha val="43137"/>
                    </a:srgbClr>
                  </a:outerShdw>
                </a:effectLst>
                <a:latin typeface="+mj-lt"/>
              </a:rPr>
            </a:br>
            <a:r>
              <a:rPr lang="en-US" sz="4000" dirty="0">
                <a:effectLst>
                  <a:outerShdw blurRad="38100" dist="38100" dir="2700000" algn="tl">
                    <a:srgbClr val="000000">
                      <a:alpha val="43137"/>
                    </a:srgbClr>
                  </a:outerShdw>
                </a:effectLst>
                <a:latin typeface="+mj-lt"/>
              </a:rPr>
              <a:t>Meal Replacement Mix</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269" y="782045"/>
            <a:ext cx="2523931" cy="189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655659"/>
            <a:ext cx="3962400" cy="3197781"/>
          </a:xfrm>
          <a:prstGeom prst="rect">
            <a:avLst/>
          </a:prstGeom>
        </p:spPr>
      </p:pic>
    </p:spTree>
    <p:extLst>
      <p:ext uri="{BB962C8B-B14F-4D97-AF65-F5344CB8AC3E}">
        <p14:creationId xmlns:p14="http://schemas.microsoft.com/office/powerpoint/2010/main" val="3185155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29000"/>
            <a:ext cx="8382000" cy="3356769"/>
          </a:xfrm>
        </p:spPr>
        <p:txBody>
          <a:bodyPr/>
          <a:lstStyle/>
          <a:p>
            <a:r>
              <a:rPr lang="en-US" dirty="0" smtClean="0">
                <a:solidFill>
                  <a:srgbClr val="0B5395"/>
                </a:solidFill>
                <a:latin typeface="Calibri" pitchFamily="34" charset="0"/>
              </a:rPr>
              <a:t>No impact on insulin levels </a:t>
            </a:r>
            <a:r>
              <a:rPr lang="en-US" dirty="0">
                <a:solidFill>
                  <a:srgbClr val="0B5395"/>
                </a:solidFill>
                <a:latin typeface="Calibri" pitchFamily="34" charset="0"/>
              </a:rPr>
              <a:t> </a:t>
            </a:r>
            <a:endParaRPr lang="en-US" dirty="0" smtClean="0">
              <a:solidFill>
                <a:srgbClr val="0B5395"/>
              </a:solidFill>
              <a:latin typeface="Calibri" pitchFamily="34" charset="0"/>
            </a:endParaRPr>
          </a:p>
          <a:p>
            <a:r>
              <a:rPr lang="en-US" dirty="0" smtClean="0">
                <a:solidFill>
                  <a:srgbClr val="0B5395"/>
                </a:solidFill>
                <a:latin typeface="Calibri" pitchFamily="34" charset="0"/>
              </a:rPr>
              <a:t>Triggers “thermogenesis” that increases metabolic rate</a:t>
            </a:r>
          </a:p>
          <a:p>
            <a:r>
              <a:rPr lang="en-US" dirty="0" smtClean="0">
                <a:solidFill>
                  <a:srgbClr val="0B5395"/>
                </a:solidFill>
                <a:latin typeface="Calibri" pitchFamily="34" charset="0"/>
              </a:rPr>
              <a:t>Supports </a:t>
            </a:r>
            <a:r>
              <a:rPr lang="en-US" dirty="0">
                <a:solidFill>
                  <a:srgbClr val="0B5395"/>
                </a:solidFill>
                <a:latin typeface="Calibri" pitchFamily="34" charset="0"/>
              </a:rPr>
              <a:t>mental acuity by providing </a:t>
            </a:r>
            <a:r>
              <a:rPr lang="en-US" dirty="0" smtClean="0">
                <a:solidFill>
                  <a:srgbClr val="0B5395"/>
                </a:solidFill>
                <a:latin typeface="Calibri" pitchFamily="34" charset="0"/>
              </a:rPr>
              <a:t>immediate </a:t>
            </a:r>
            <a:r>
              <a:rPr lang="en-US" dirty="0">
                <a:solidFill>
                  <a:srgbClr val="0B5395"/>
                </a:solidFill>
                <a:latin typeface="Calibri" pitchFamily="34" charset="0"/>
              </a:rPr>
              <a:t>brain tissue nourishment </a:t>
            </a:r>
            <a:r>
              <a:rPr lang="en-US" dirty="0" smtClean="0">
                <a:solidFill>
                  <a:srgbClr val="0B5395"/>
                </a:solidFill>
                <a:latin typeface="Calibri" pitchFamily="34" charset="0"/>
              </a:rPr>
              <a:t>&amp; cell </a:t>
            </a:r>
            <a:r>
              <a:rPr lang="en-US" dirty="0">
                <a:solidFill>
                  <a:srgbClr val="0B5395"/>
                </a:solidFill>
                <a:latin typeface="Calibri" pitchFamily="34" charset="0"/>
              </a:rPr>
              <a:t>replenishment</a:t>
            </a:r>
          </a:p>
          <a:p>
            <a:pPr marL="0" indent="0">
              <a:buNone/>
            </a:pPr>
            <a:endParaRPr lang="en-US" dirty="0"/>
          </a:p>
        </p:txBody>
      </p:sp>
      <p:sp>
        <p:nvSpPr>
          <p:cNvPr id="5" name="Rectangle 4"/>
          <p:cNvSpPr/>
          <p:nvPr/>
        </p:nvSpPr>
        <p:spPr>
          <a:xfrm>
            <a:off x="3124200" y="1066800"/>
            <a:ext cx="4953000" cy="1323439"/>
          </a:xfrm>
          <a:prstGeom prst="rect">
            <a:avLst/>
          </a:prstGeom>
        </p:spPr>
        <p:txBody>
          <a:bodyPr wrap="square">
            <a:spAutoFit/>
          </a:bodyPr>
          <a:lstStyle/>
          <a:p>
            <a:pPr algn="ctr">
              <a:defRPr/>
            </a:pPr>
            <a:r>
              <a:rPr lang="en-US" sz="4000" dirty="0" err="1">
                <a:effectLst>
                  <a:outerShdw blurRad="38100" dist="38100" dir="2700000" algn="tl">
                    <a:srgbClr val="000000">
                      <a:alpha val="43137"/>
                    </a:srgbClr>
                  </a:outerShdw>
                </a:effectLst>
                <a:latin typeface="+mj-lt"/>
              </a:rPr>
              <a:t>Kenzen</a:t>
            </a:r>
            <a:r>
              <a:rPr lang="en-US" sz="4000" dirty="0">
                <a:effectLst>
                  <a:outerShdw blurRad="38100" dist="38100" dir="2700000" algn="tl">
                    <a:srgbClr val="000000">
                      <a:alpha val="43137"/>
                    </a:srgbClr>
                  </a:outerShdw>
                </a:effectLst>
                <a:latin typeface="+mj-lt"/>
              </a:rPr>
              <a:t> Vital Balance </a:t>
            </a:r>
            <a:br>
              <a:rPr lang="en-US" sz="4000" dirty="0">
                <a:effectLst>
                  <a:outerShdw blurRad="38100" dist="38100" dir="2700000" algn="tl">
                    <a:srgbClr val="000000">
                      <a:alpha val="43137"/>
                    </a:srgbClr>
                  </a:outerShdw>
                </a:effectLst>
                <a:latin typeface="+mj-lt"/>
              </a:rPr>
            </a:br>
            <a:r>
              <a:rPr lang="en-US" sz="4000" dirty="0">
                <a:effectLst>
                  <a:outerShdw blurRad="38100" dist="38100" dir="2700000" algn="tl">
                    <a:srgbClr val="000000">
                      <a:alpha val="43137"/>
                    </a:srgbClr>
                  </a:outerShdw>
                </a:effectLst>
                <a:latin typeface="+mj-lt"/>
              </a:rPr>
              <a:t>Meal Replacement Mix</a:t>
            </a:r>
          </a:p>
        </p:txBody>
      </p:sp>
      <p:pic>
        <p:nvPicPr>
          <p:cNvPr id="7" name="Picture 4" descr="Vital Balance - conta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200"/>
            <a:ext cx="1646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621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49096"/>
            <a:ext cx="2237546" cy="304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4129" y="3931215"/>
            <a:ext cx="4263218" cy="707886"/>
          </a:xfrm>
          <a:prstGeom prst="rect">
            <a:avLst/>
          </a:prstGeom>
        </p:spPr>
        <p:txBody>
          <a:bodyPr wrap="none">
            <a:spAutoFit/>
          </a:bodyPr>
          <a:lstStyle/>
          <a:p>
            <a:r>
              <a:rPr lang="en-US" sz="4000" dirty="0" smtClean="0">
                <a:solidFill>
                  <a:schemeClr val="accent2">
                    <a:lumMod val="75000"/>
                  </a:schemeClr>
                </a:solidFill>
                <a:latin typeface="+mj-lt"/>
              </a:rPr>
              <a:t>How Does IT Work?</a:t>
            </a:r>
            <a:endParaRPr lang="en-US" sz="4000" dirty="0">
              <a:solidFill>
                <a:schemeClr val="accent2">
                  <a:lumMod val="75000"/>
                </a:schemeClr>
              </a:solidFill>
              <a:latin typeface="+mj-lt"/>
            </a:endParaRPr>
          </a:p>
        </p:txBody>
      </p:sp>
      <p:sp>
        <p:nvSpPr>
          <p:cNvPr id="5" name="TextBox 4"/>
          <p:cNvSpPr txBox="1"/>
          <p:nvPr/>
        </p:nvSpPr>
        <p:spPr>
          <a:xfrm>
            <a:off x="631209" y="2473838"/>
            <a:ext cx="4663584" cy="584775"/>
          </a:xfrm>
          <a:prstGeom prst="rect">
            <a:avLst/>
          </a:prstGeom>
          <a:noFill/>
        </p:spPr>
        <p:txBody>
          <a:bodyPr wrap="none" rtlCol="0">
            <a:spAutoFit/>
          </a:bodyPr>
          <a:lstStyle/>
          <a:p>
            <a:r>
              <a:rPr lang="en-US" sz="3200" b="1" dirty="0" err="1" smtClean="0">
                <a:latin typeface="+mj-lt"/>
              </a:rPr>
              <a:t>Kenzen</a:t>
            </a:r>
            <a:r>
              <a:rPr lang="en-US" sz="3200" b="1" dirty="0">
                <a:latin typeface="+mj-lt"/>
              </a:rPr>
              <a:t> </a:t>
            </a:r>
            <a:r>
              <a:rPr lang="en-US" sz="3200" b="1" dirty="0" smtClean="0">
                <a:latin typeface="+mj-lt"/>
              </a:rPr>
              <a:t>Vital Balance Daily</a:t>
            </a:r>
            <a:endParaRPr lang="en-US" sz="3200" b="1" dirty="0">
              <a:latin typeface="+mj-lt"/>
            </a:endParaRPr>
          </a:p>
        </p:txBody>
      </p:sp>
      <p:sp>
        <p:nvSpPr>
          <p:cNvPr id="6" name="TextBox 5"/>
          <p:cNvSpPr txBox="1"/>
          <p:nvPr/>
        </p:nvSpPr>
        <p:spPr>
          <a:xfrm>
            <a:off x="1295400" y="5029200"/>
            <a:ext cx="3048000" cy="707886"/>
          </a:xfrm>
          <a:prstGeom prst="rect">
            <a:avLst/>
          </a:prstGeom>
          <a:noFill/>
        </p:spPr>
        <p:txBody>
          <a:bodyPr wrap="square" rtlCol="0">
            <a:spAutoFit/>
          </a:bodyPr>
          <a:lstStyle/>
          <a:p>
            <a:r>
              <a:rPr lang="en-US" sz="4000" b="1" dirty="0" smtClean="0">
                <a:latin typeface="+mj-lt"/>
              </a:rPr>
              <a:t>Really Well!</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4794" y="4102346"/>
            <a:ext cx="3191982" cy="240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6338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37" y="3429000"/>
            <a:ext cx="8382000" cy="3356769"/>
          </a:xfrm>
        </p:spPr>
        <p:txBody>
          <a:bodyPr/>
          <a:lstStyle/>
          <a:p>
            <a:pPr marL="0" indent="0">
              <a:buNone/>
            </a:pPr>
            <a:endParaRPr lang="en-US" sz="1600" i="1" dirty="0">
              <a:latin typeface="Calibri" pitchFamily="34" charset="0"/>
            </a:endParaRPr>
          </a:p>
          <a:p>
            <a:endParaRPr lang="en-US" sz="1600" dirty="0"/>
          </a:p>
        </p:txBody>
      </p:sp>
      <p:sp>
        <p:nvSpPr>
          <p:cNvPr id="5" name="Rectangle 4"/>
          <p:cNvSpPr/>
          <p:nvPr/>
        </p:nvSpPr>
        <p:spPr>
          <a:xfrm>
            <a:off x="3429000" y="609600"/>
            <a:ext cx="4953000" cy="1323439"/>
          </a:xfrm>
          <a:prstGeom prst="rect">
            <a:avLst/>
          </a:prstGeom>
        </p:spPr>
        <p:txBody>
          <a:bodyPr wrap="square">
            <a:spAutoFit/>
          </a:bodyPr>
          <a:lstStyle/>
          <a:p>
            <a:pPr algn="ctr">
              <a:defRPr/>
            </a:pPr>
            <a:r>
              <a:rPr lang="en-US" sz="4000" dirty="0" err="1">
                <a:effectLst>
                  <a:outerShdw blurRad="38100" dist="38100" dir="2700000" algn="tl">
                    <a:srgbClr val="000000">
                      <a:alpha val="43137"/>
                    </a:srgbClr>
                  </a:outerShdw>
                </a:effectLst>
                <a:latin typeface="+mj-lt"/>
              </a:rPr>
              <a:t>Kenzen</a:t>
            </a:r>
            <a:r>
              <a:rPr lang="en-US" sz="4000" dirty="0">
                <a:effectLst>
                  <a:outerShdw blurRad="38100" dist="38100" dir="2700000" algn="tl">
                    <a:srgbClr val="000000">
                      <a:alpha val="43137"/>
                    </a:srgbClr>
                  </a:outerShdw>
                </a:effectLst>
                <a:latin typeface="+mj-lt"/>
              </a:rPr>
              <a:t> Vital Balance </a:t>
            </a:r>
            <a:br>
              <a:rPr lang="en-US" sz="4000" dirty="0">
                <a:effectLst>
                  <a:outerShdw blurRad="38100" dist="38100" dir="2700000" algn="tl">
                    <a:srgbClr val="000000">
                      <a:alpha val="43137"/>
                    </a:srgbClr>
                  </a:outerShdw>
                </a:effectLst>
                <a:latin typeface="+mj-lt"/>
              </a:rPr>
            </a:br>
            <a:r>
              <a:rPr lang="en-US" sz="4000" dirty="0">
                <a:effectLst>
                  <a:outerShdw blurRad="38100" dist="38100" dir="2700000" algn="tl">
                    <a:srgbClr val="000000">
                      <a:alpha val="43137"/>
                    </a:srgbClr>
                  </a:outerShdw>
                </a:effectLst>
                <a:latin typeface="+mj-lt"/>
              </a:rPr>
              <a:t>Meal Replacement Mix</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05000"/>
            <a:ext cx="2871849" cy="287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90800"/>
            <a:ext cx="3345861" cy="2752007"/>
          </a:xfrm>
          <a:prstGeom prst="rect">
            <a:avLst/>
          </a:prstGeom>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76200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1" y="4857452"/>
            <a:ext cx="5333999" cy="1723549"/>
          </a:xfrm>
          <a:prstGeom prst="rect">
            <a:avLst/>
          </a:prstGeom>
          <a:noFill/>
        </p:spPr>
        <p:txBody>
          <a:bodyPr wrap="square" rtlCol="0">
            <a:spAutoFit/>
          </a:bodyPr>
          <a:lstStyle/>
          <a:p>
            <a:pPr marL="285750" indent="-285750"/>
            <a:r>
              <a:rPr lang="en-US" b="1" u="sng" dirty="0" smtClean="0">
                <a:solidFill>
                  <a:schemeClr val="accent2">
                    <a:lumMod val="75000"/>
                  </a:schemeClr>
                </a:solidFill>
                <a:latin typeface="+mj-lt"/>
              </a:rPr>
              <a:t>Protein</a:t>
            </a:r>
            <a:r>
              <a:rPr lang="en-US" b="1" dirty="0" smtClean="0">
                <a:solidFill>
                  <a:schemeClr val="accent2">
                    <a:lumMod val="75000"/>
                  </a:schemeClr>
                </a:solidFill>
                <a:latin typeface="+mj-lt"/>
              </a:rPr>
              <a:t> increases tyrosine which promotes alertness &amp;    energy. Do not mix with Carbohydrates </a:t>
            </a:r>
            <a:r>
              <a:rPr lang="en-US" b="1" dirty="0" err="1" smtClean="0">
                <a:solidFill>
                  <a:schemeClr val="accent2">
                    <a:lumMod val="75000"/>
                  </a:schemeClr>
                </a:solidFill>
                <a:latin typeface="+mj-lt"/>
              </a:rPr>
              <a:t>eg</a:t>
            </a:r>
            <a:r>
              <a:rPr lang="en-US" b="1" dirty="0" smtClean="0">
                <a:solidFill>
                  <a:schemeClr val="accent2">
                    <a:lumMod val="75000"/>
                  </a:schemeClr>
                </a:solidFill>
                <a:latin typeface="+mj-lt"/>
              </a:rPr>
              <a:t> milk, juice, fruit etc as they </a:t>
            </a:r>
            <a:r>
              <a:rPr lang="en-US" b="1" dirty="0">
                <a:solidFill>
                  <a:schemeClr val="accent2">
                    <a:lumMod val="75000"/>
                  </a:schemeClr>
                </a:solidFill>
                <a:latin typeface="+mj-lt"/>
              </a:rPr>
              <a:t>cause fatigue by increasing </a:t>
            </a:r>
            <a:r>
              <a:rPr lang="en-US" b="1" dirty="0" smtClean="0">
                <a:solidFill>
                  <a:schemeClr val="accent2">
                    <a:lumMod val="75000"/>
                  </a:schemeClr>
                </a:solidFill>
                <a:latin typeface="+mj-lt"/>
              </a:rPr>
              <a:t> </a:t>
            </a:r>
            <a:r>
              <a:rPr lang="en-US" b="1" dirty="0">
                <a:solidFill>
                  <a:schemeClr val="accent2">
                    <a:lumMod val="75000"/>
                  </a:schemeClr>
                </a:solidFill>
                <a:latin typeface="+mj-lt"/>
              </a:rPr>
              <a:t>tryptophan used to make </a:t>
            </a:r>
            <a:r>
              <a:rPr lang="en-US" b="1" dirty="0" smtClean="0">
                <a:solidFill>
                  <a:schemeClr val="accent2">
                    <a:lumMod val="75000"/>
                  </a:schemeClr>
                </a:solidFill>
                <a:latin typeface="+mj-lt"/>
              </a:rPr>
              <a:t> serotonin  </a:t>
            </a:r>
            <a:r>
              <a:rPr lang="en-US" b="1" dirty="0">
                <a:solidFill>
                  <a:schemeClr val="accent2">
                    <a:lumMod val="75000"/>
                  </a:schemeClr>
                </a:solidFill>
                <a:latin typeface="+mj-lt"/>
              </a:rPr>
              <a:t>which </a:t>
            </a:r>
            <a:r>
              <a:rPr lang="en-US" b="1" dirty="0" smtClean="0">
                <a:solidFill>
                  <a:schemeClr val="accent2">
                    <a:lumMod val="75000"/>
                  </a:schemeClr>
                </a:solidFill>
                <a:latin typeface="+mj-lt"/>
              </a:rPr>
              <a:t>calms, this is not what you want in the AM!)</a:t>
            </a:r>
            <a:endParaRPr lang="en-US" b="1" dirty="0">
              <a:solidFill>
                <a:schemeClr val="accent2">
                  <a:lumMod val="75000"/>
                </a:schemeClr>
              </a:solidFill>
              <a:latin typeface="+mj-lt"/>
            </a:endParaRPr>
          </a:p>
          <a:p>
            <a:endParaRPr lang="en-US" sz="1600" b="1" dirty="0" smtClean="0">
              <a:solidFill>
                <a:schemeClr val="accent2">
                  <a:lumMod val="75000"/>
                </a:schemeClr>
              </a:solidFill>
              <a:latin typeface="+mj-lt"/>
            </a:endParaRPr>
          </a:p>
        </p:txBody>
      </p:sp>
      <p:sp>
        <p:nvSpPr>
          <p:cNvPr id="4" name="TextBox 3"/>
          <p:cNvSpPr txBox="1"/>
          <p:nvPr/>
        </p:nvSpPr>
        <p:spPr>
          <a:xfrm>
            <a:off x="0" y="5410201"/>
            <a:ext cx="3843836" cy="1477328"/>
          </a:xfrm>
          <a:prstGeom prst="rect">
            <a:avLst/>
          </a:prstGeom>
          <a:noFill/>
        </p:spPr>
        <p:txBody>
          <a:bodyPr wrap="square" rtlCol="0">
            <a:spAutoFit/>
          </a:bodyPr>
          <a:lstStyle/>
          <a:p>
            <a:pPr marL="285750" indent="-285750">
              <a:buFont typeface="Arial" pitchFamily="34" charset="0"/>
              <a:buChar char="•"/>
            </a:pPr>
            <a:r>
              <a:rPr lang="en-US" b="1" dirty="0" smtClean="0">
                <a:solidFill>
                  <a:schemeClr val="accent2">
                    <a:lumMod val="75000"/>
                  </a:schemeClr>
                </a:solidFill>
                <a:latin typeface="+mj-lt"/>
              </a:rPr>
              <a:t>If used with water first thing in the AM:</a:t>
            </a:r>
          </a:p>
          <a:p>
            <a:pPr marL="285750" indent="-285750">
              <a:buFont typeface="Arial" pitchFamily="34" charset="0"/>
              <a:buChar char="•"/>
            </a:pPr>
            <a:r>
              <a:rPr lang="en-US" b="1" dirty="0" smtClean="0">
                <a:solidFill>
                  <a:schemeClr val="accent2">
                    <a:lumMod val="75000"/>
                  </a:schemeClr>
                </a:solidFill>
                <a:latin typeface="+mj-lt"/>
              </a:rPr>
              <a:t>Ketone </a:t>
            </a:r>
            <a:r>
              <a:rPr lang="en-US" b="1" dirty="0">
                <a:solidFill>
                  <a:schemeClr val="accent2">
                    <a:lumMod val="75000"/>
                  </a:schemeClr>
                </a:solidFill>
                <a:latin typeface="+mj-lt"/>
              </a:rPr>
              <a:t>bodies </a:t>
            </a:r>
            <a:r>
              <a:rPr lang="en-US" b="1" dirty="0" smtClean="0">
                <a:solidFill>
                  <a:schemeClr val="accent2">
                    <a:lumMod val="75000"/>
                  </a:schemeClr>
                </a:solidFill>
                <a:latin typeface="+mj-lt"/>
              </a:rPr>
              <a:t>from </a:t>
            </a:r>
            <a:r>
              <a:rPr lang="en-US" b="1" u="sng" dirty="0" smtClean="0">
                <a:solidFill>
                  <a:schemeClr val="accent2">
                    <a:lumMod val="75000"/>
                  </a:schemeClr>
                </a:solidFill>
                <a:latin typeface="+mj-lt"/>
              </a:rPr>
              <a:t>MCT’</a:t>
            </a:r>
            <a:r>
              <a:rPr lang="en-US" b="1" dirty="0" smtClean="0">
                <a:solidFill>
                  <a:schemeClr val="accent2">
                    <a:lumMod val="75000"/>
                  </a:schemeClr>
                </a:solidFill>
                <a:latin typeface="+mj-lt"/>
              </a:rPr>
              <a:t>s bypass glucose breakdown to produce energy</a:t>
            </a:r>
            <a:endParaRPr lang="en-US" b="1" dirty="0">
              <a:solidFill>
                <a:schemeClr val="accent2">
                  <a:lumMod val="75000"/>
                </a:schemeClr>
              </a:solidFill>
              <a:latin typeface="+mj-lt"/>
            </a:endParaRPr>
          </a:p>
        </p:txBody>
      </p:sp>
    </p:spTree>
    <p:extLst>
      <p:ext uri="{BB962C8B-B14F-4D97-AF65-F5344CB8AC3E}">
        <p14:creationId xmlns:p14="http://schemas.microsoft.com/office/powerpoint/2010/main" val="2515064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401703"/>
            <a:ext cx="8382000" cy="3356769"/>
          </a:xfrm>
        </p:spPr>
        <p:txBody>
          <a:bodyPr/>
          <a:lstStyle/>
          <a:p>
            <a:r>
              <a:rPr lang="en-US" dirty="0" smtClean="0">
                <a:solidFill>
                  <a:srgbClr val="0B5395"/>
                </a:solidFill>
                <a:latin typeface="Calibri" pitchFamily="34" charset="0"/>
              </a:rPr>
              <a:t>Benefits linked between MCTs and memory problems associated with aging according to clinical research</a:t>
            </a:r>
          </a:p>
          <a:p>
            <a:r>
              <a:rPr lang="en-US" dirty="0" smtClean="0">
                <a:solidFill>
                  <a:srgbClr val="0B5395"/>
                </a:solidFill>
                <a:latin typeface="Calibri" pitchFamily="34" charset="0"/>
              </a:rPr>
              <a:t>Helps </a:t>
            </a:r>
            <a:r>
              <a:rPr lang="en-US" dirty="0">
                <a:solidFill>
                  <a:srgbClr val="0B5395"/>
                </a:solidFill>
                <a:latin typeface="Calibri" pitchFamily="34" charset="0"/>
              </a:rPr>
              <a:t>control </a:t>
            </a:r>
            <a:r>
              <a:rPr lang="en-US" dirty="0" smtClean="0">
                <a:solidFill>
                  <a:srgbClr val="0B5395"/>
                </a:solidFill>
                <a:latin typeface="Calibri" pitchFamily="34" charset="0"/>
              </a:rPr>
              <a:t>appetite</a:t>
            </a:r>
          </a:p>
          <a:p>
            <a:r>
              <a:rPr lang="en-US" dirty="0" smtClean="0">
                <a:solidFill>
                  <a:srgbClr val="0B5395"/>
                </a:solidFill>
                <a:latin typeface="Calibri" pitchFamily="34" charset="0"/>
              </a:rPr>
              <a:t>Appears to make you happier</a:t>
            </a:r>
          </a:p>
          <a:p>
            <a:pPr marL="0" indent="0">
              <a:buNone/>
            </a:pPr>
            <a:endParaRPr lang="en-US" sz="1200" dirty="0" smtClean="0">
              <a:solidFill>
                <a:srgbClr val="0B5395"/>
              </a:solidFill>
              <a:latin typeface="Calibri" pitchFamily="34" charset="0"/>
            </a:endParaRPr>
          </a:p>
          <a:p>
            <a:pPr marL="0" indent="0">
              <a:buNone/>
            </a:pPr>
            <a:endParaRPr lang="en-US" sz="1600" i="1" dirty="0" smtClean="0">
              <a:latin typeface="Calibri" pitchFamily="34" charset="0"/>
            </a:endParaRPr>
          </a:p>
          <a:p>
            <a:pPr marL="0" indent="0">
              <a:buNone/>
            </a:pPr>
            <a:r>
              <a:rPr lang="en-US" sz="1600" i="1" dirty="0" smtClean="0">
                <a:latin typeface="Calibri" pitchFamily="34" charset="0"/>
              </a:rPr>
              <a:t>International Journal of Food Science and Nutrition</a:t>
            </a:r>
            <a:endParaRPr lang="en-US" sz="1600" i="1" dirty="0">
              <a:latin typeface="Calibri" pitchFamily="34" charset="0"/>
            </a:endParaRPr>
          </a:p>
          <a:p>
            <a:pPr marL="0" indent="0">
              <a:buNone/>
            </a:pPr>
            <a:r>
              <a:rPr lang="en-US" sz="1600" i="1" dirty="0" smtClean="0">
                <a:latin typeface="Calibri" pitchFamily="34" charset="0"/>
              </a:rPr>
              <a:t>Journal of Nutrition, March 2002</a:t>
            </a:r>
            <a:endParaRPr lang="en-US" sz="1600" i="1" dirty="0">
              <a:latin typeface="Calibri" pitchFamily="34" charset="0"/>
            </a:endParaRPr>
          </a:p>
          <a:p>
            <a:pPr marL="0" indent="0">
              <a:buNone/>
            </a:pPr>
            <a:endParaRPr lang="en-US" sz="1600" i="1" dirty="0">
              <a:latin typeface="Calibri" pitchFamily="34" charset="0"/>
            </a:endParaRPr>
          </a:p>
          <a:p>
            <a:endParaRPr lang="en-US" sz="1600" dirty="0"/>
          </a:p>
        </p:txBody>
      </p:sp>
      <p:sp>
        <p:nvSpPr>
          <p:cNvPr id="5" name="Rectangle 4"/>
          <p:cNvSpPr/>
          <p:nvPr/>
        </p:nvSpPr>
        <p:spPr>
          <a:xfrm>
            <a:off x="3385257" y="1066800"/>
            <a:ext cx="4953000" cy="1323439"/>
          </a:xfrm>
          <a:prstGeom prst="rect">
            <a:avLst/>
          </a:prstGeom>
        </p:spPr>
        <p:txBody>
          <a:bodyPr wrap="square">
            <a:spAutoFit/>
          </a:bodyPr>
          <a:lstStyle/>
          <a:p>
            <a:pPr algn="ctr">
              <a:defRPr/>
            </a:pPr>
            <a:r>
              <a:rPr lang="en-US" sz="4000" dirty="0" err="1">
                <a:effectLst>
                  <a:outerShdw blurRad="38100" dist="38100" dir="2700000" algn="tl">
                    <a:srgbClr val="000000">
                      <a:alpha val="43137"/>
                    </a:srgbClr>
                  </a:outerShdw>
                </a:effectLst>
                <a:latin typeface="+mj-lt"/>
              </a:rPr>
              <a:t>Kenzen</a:t>
            </a:r>
            <a:r>
              <a:rPr lang="en-US" sz="4000" dirty="0">
                <a:effectLst>
                  <a:outerShdw blurRad="38100" dist="38100" dir="2700000" algn="tl">
                    <a:srgbClr val="000000">
                      <a:alpha val="43137"/>
                    </a:srgbClr>
                  </a:outerShdw>
                </a:effectLst>
                <a:latin typeface="+mj-lt"/>
              </a:rPr>
              <a:t> Vital Balance </a:t>
            </a:r>
            <a:br>
              <a:rPr lang="en-US" sz="4000" dirty="0">
                <a:effectLst>
                  <a:outerShdw blurRad="38100" dist="38100" dir="2700000" algn="tl">
                    <a:srgbClr val="000000">
                      <a:alpha val="43137"/>
                    </a:srgbClr>
                  </a:outerShdw>
                </a:effectLst>
                <a:latin typeface="+mj-lt"/>
              </a:rPr>
            </a:br>
            <a:r>
              <a:rPr lang="en-US" sz="4000" dirty="0">
                <a:effectLst>
                  <a:outerShdw blurRad="38100" dist="38100" dir="2700000" algn="tl">
                    <a:srgbClr val="000000">
                      <a:alpha val="43137"/>
                    </a:srgbClr>
                  </a:outerShdw>
                </a:effectLst>
                <a:latin typeface="+mj-lt"/>
              </a:rPr>
              <a:t>Meal Replacement Mix</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06" y="956434"/>
            <a:ext cx="3199271" cy="239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234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86893" y="2895600"/>
            <a:ext cx="8686800" cy="4165664"/>
          </a:xfrm>
        </p:spPr>
        <p:txBody>
          <a:bodyPr>
            <a:normAutofit/>
          </a:bodyPr>
          <a:lstStyle/>
          <a:p>
            <a:pPr marL="0" indent="0" eaLnBrk="1" fontAlgn="auto" hangingPunct="1">
              <a:lnSpc>
                <a:spcPct val="90000"/>
              </a:lnSpc>
              <a:spcAft>
                <a:spcPts val="0"/>
              </a:spcAft>
              <a:buClr>
                <a:schemeClr val="accent3"/>
              </a:buClr>
              <a:buNone/>
              <a:defRPr/>
            </a:pPr>
            <a:r>
              <a:rPr lang="en-US" sz="2800" b="1" dirty="0" smtClean="0">
                <a:solidFill>
                  <a:srgbClr val="FF0000"/>
                </a:solidFill>
                <a:latin typeface="+mj-lt"/>
                <a:ea typeface="+mn-ea"/>
                <a:cs typeface="+mn-cs"/>
              </a:rPr>
              <a:t>    Probiotics:</a:t>
            </a: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2">
                    <a:lumMod val="50000"/>
                  </a:schemeClr>
                </a:solidFill>
                <a:latin typeface="+mj-lt"/>
                <a:ea typeface="+mn-ea"/>
              </a:rPr>
              <a:t>There are 100 trillion bacteria in the gut  ”good bacteria  preventing harmful microbes from entering the body”</a:t>
            </a:r>
            <a:endParaRPr lang="en-US" dirty="0" smtClean="0">
              <a:solidFill>
                <a:schemeClr val="accent1">
                  <a:lumMod val="75000"/>
                </a:schemeClr>
              </a:solidFill>
              <a:latin typeface="+mj-lt"/>
              <a:ea typeface="+mn-ea"/>
            </a:endParaRP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Help digest carbohydrates</a:t>
            </a: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Helps absorb minerals  </a:t>
            </a:r>
            <a:endParaRPr lang="en-US" dirty="0">
              <a:solidFill>
                <a:schemeClr val="accent1">
                  <a:lumMod val="75000"/>
                </a:schemeClr>
              </a:solidFill>
              <a:latin typeface="+mj-lt"/>
              <a:ea typeface="+mn-ea"/>
            </a:endParaRP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Produces certain vitamins   </a:t>
            </a: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Responsible for absorbing more than 10% of daily calories                         </a:t>
            </a: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Contributes to </a:t>
            </a:r>
            <a:r>
              <a:rPr lang="en-US" dirty="0" smtClean="0">
                <a:solidFill>
                  <a:schemeClr val="accent1">
                    <a:lumMod val="75000"/>
                  </a:schemeClr>
                </a:solidFill>
                <a:latin typeface="+mj-lt"/>
                <a:ea typeface="+mn-ea"/>
                <a:cs typeface="+mn-cs"/>
              </a:rPr>
              <a:t>healthy immune function</a:t>
            </a:r>
          </a:p>
        </p:txBody>
      </p:sp>
      <p:pic>
        <p:nvPicPr>
          <p:cNvPr id="102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
          <p:cNvSpPr>
            <a:spLocks noGrp="1" noChangeArrowheads="1"/>
          </p:cNvSpPr>
          <p:nvPr>
            <p:ph type="title"/>
          </p:nvPr>
        </p:nvSpPr>
        <p:spPr>
          <a:xfrm>
            <a:off x="2514600" y="1017707"/>
            <a:ext cx="6477000" cy="1276350"/>
          </a:xfrm>
        </p:spPr>
        <p:txBody>
          <a:bodyPr/>
          <a:lstStyle/>
          <a:p>
            <a:pPr algn="ctr" eaLnBrk="1" hangingPunct="1"/>
            <a:r>
              <a:rPr lang="en-US" sz="4000" dirty="0" err="1" smtClean="0">
                <a:solidFill>
                  <a:schemeClr val="tx1"/>
                </a:solidFill>
                <a:effectLst>
                  <a:outerShdw blurRad="38100" dist="38100" dir="2700000" algn="tl">
                    <a:srgbClr val="000000">
                      <a:alpha val="43137"/>
                    </a:srgbClr>
                  </a:outerShdw>
                </a:effectLst>
              </a:rPr>
              <a:t>Kenzen</a:t>
            </a:r>
            <a:r>
              <a:rPr lang="en-US" sz="4000" dirty="0" smtClean="0">
                <a:solidFill>
                  <a:schemeClr val="tx1"/>
                </a:solidFill>
                <a:effectLst>
                  <a:outerShdw blurRad="38100" dist="38100" dir="2700000" algn="tl">
                    <a:srgbClr val="000000">
                      <a:alpha val="43137"/>
                    </a:srgbClr>
                  </a:outerShdw>
                </a:effectLst>
              </a:rPr>
              <a:t> Vital Balance </a:t>
            </a:r>
            <a:br>
              <a:rPr lang="en-US" sz="4000" dirty="0" smtClean="0">
                <a:solidFill>
                  <a:schemeClr val="tx1"/>
                </a:solidFill>
                <a:effectLst>
                  <a:outerShdw blurRad="38100" dist="38100" dir="2700000" algn="tl">
                    <a:srgbClr val="000000">
                      <a:alpha val="43137"/>
                    </a:srgbClr>
                  </a:outerShdw>
                </a:effectLst>
              </a:rPr>
            </a:br>
            <a:r>
              <a:rPr lang="en-US" sz="4000" dirty="0" smtClean="0">
                <a:solidFill>
                  <a:schemeClr val="tx1"/>
                </a:solidFill>
                <a:effectLst>
                  <a:outerShdw blurRad="38100" dist="38100" dir="2700000" algn="tl">
                    <a:srgbClr val="000000">
                      <a:alpha val="43137"/>
                    </a:srgbClr>
                  </a:outerShdw>
                </a:effectLst>
              </a:rPr>
              <a:t>Meal Replacement Mix</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310760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3505200"/>
            <a:ext cx="8686800" cy="4165664"/>
          </a:xfrm>
        </p:spPr>
        <p:txBody>
          <a:bodyPr>
            <a:normAutofit/>
          </a:bodyPr>
          <a:lstStyle/>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rPr>
              <a:t>Each </a:t>
            </a:r>
            <a:r>
              <a:rPr lang="en-US" dirty="0">
                <a:solidFill>
                  <a:schemeClr val="accent1">
                    <a:lumMod val="75000"/>
                  </a:schemeClr>
                </a:solidFill>
                <a:latin typeface="+mj-lt"/>
              </a:rPr>
              <a:t>serving contains  over 2 billion CFUs of </a:t>
            </a:r>
            <a:r>
              <a:rPr lang="en-US" i="1" dirty="0">
                <a:solidFill>
                  <a:schemeClr val="accent1">
                    <a:lumMod val="75000"/>
                  </a:schemeClr>
                </a:solidFill>
                <a:latin typeface="+mj-lt"/>
              </a:rPr>
              <a:t>Lactobacillus </a:t>
            </a:r>
            <a:r>
              <a:rPr lang="en-US" i="1" dirty="0" err="1">
                <a:solidFill>
                  <a:schemeClr val="accent1">
                    <a:lumMod val="75000"/>
                  </a:schemeClr>
                </a:solidFill>
                <a:latin typeface="+mj-lt"/>
              </a:rPr>
              <a:t>plantarium</a:t>
            </a:r>
            <a:r>
              <a:rPr lang="en-US" dirty="0">
                <a:solidFill>
                  <a:schemeClr val="accent1">
                    <a:lumMod val="75000"/>
                  </a:schemeClr>
                </a:solidFill>
                <a:latin typeface="+mj-lt"/>
              </a:rPr>
              <a:t> and </a:t>
            </a:r>
            <a:r>
              <a:rPr lang="en-US" i="1" dirty="0" err="1">
                <a:solidFill>
                  <a:schemeClr val="accent1">
                    <a:lumMod val="75000"/>
                  </a:schemeClr>
                </a:solidFill>
                <a:latin typeface="+mj-lt"/>
              </a:rPr>
              <a:t>Bifidiobacterium</a:t>
            </a:r>
            <a:r>
              <a:rPr lang="en-US" i="1" dirty="0">
                <a:solidFill>
                  <a:schemeClr val="accent1">
                    <a:lumMod val="75000"/>
                  </a:schemeClr>
                </a:solidFill>
                <a:latin typeface="+mj-lt"/>
              </a:rPr>
              <a:t> </a:t>
            </a:r>
            <a:r>
              <a:rPr lang="en-US" i="1" dirty="0" err="1">
                <a:solidFill>
                  <a:schemeClr val="accent1">
                    <a:lumMod val="75000"/>
                  </a:schemeClr>
                </a:solidFill>
                <a:latin typeface="+mj-lt"/>
              </a:rPr>
              <a:t>bifidum</a:t>
            </a:r>
            <a:r>
              <a:rPr lang="en-US" i="1" dirty="0">
                <a:solidFill>
                  <a:schemeClr val="accent1">
                    <a:lumMod val="75000"/>
                  </a:schemeClr>
                </a:solidFill>
                <a:latin typeface="+mj-lt"/>
              </a:rPr>
              <a:t>.</a:t>
            </a:r>
            <a:endParaRPr lang="en-US" dirty="0">
              <a:solidFill>
                <a:schemeClr val="accent1">
                  <a:lumMod val="75000"/>
                </a:schemeClr>
              </a:solidFill>
              <a:latin typeface="+mj-lt"/>
            </a:endParaRP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Yogurt pickles and sauerkraut increase  the same good bacteria</a:t>
            </a:r>
          </a:p>
          <a:p>
            <a:pPr marL="641033" lvl="1" indent="-274320" eaLnBrk="1" fontAlgn="auto" hangingPunct="1">
              <a:lnSpc>
                <a:spcPct val="90000"/>
              </a:lnSpc>
              <a:spcAft>
                <a:spcPts val="0"/>
              </a:spcAft>
              <a:buClr>
                <a:schemeClr val="accent3"/>
              </a:buClr>
              <a:buFont typeface="Wingdings 2"/>
              <a:buChar char=""/>
              <a:defRPr/>
            </a:pPr>
            <a:r>
              <a:rPr lang="en-US" dirty="0" smtClean="0">
                <a:solidFill>
                  <a:schemeClr val="accent1">
                    <a:lumMod val="75000"/>
                  </a:schemeClr>
                </a:solidFill>
                <a:latin typeface="+mj-lt"/>
                <a:ea typeface="+mn-ea"/>
              </a:rPr>
              <a:t>One serving of Vital Balance contains more helpful bacteria than 10 containers of yogurt</a:t>
            </a:r>
            <a:r>
              <a:rPr lang="en-US" dirty="0" smtClean="0">
                <a:ea typeface="+mn-ea"/>
                <a:cs typeface="+mn-cs"/>
              </a:rPr>
              <a:t> </a:t>
            </a:r>
          </a:p>
          <a:p>
            <a:pPr marL="641033" lvl="1" indent="-274320" eaLnBrk="1" fontAlgn="auto" hangingPunct="1">
              <a:lnSpc>
                <a:spcPct val="90000"/>
              </a:lnSpc>
              <a:spcAft>
                <a:spcPts val="0"/>
              </a:spcAft>
              <a:buClr>
                <a:schemeClr val="accent3"/>
              </a:buClr>
              <a:buFont typeface="Wingdings 2"/>
              <a:buChar char=""/>
              <a:defRPr/>
            </a:pPr>
            <a:endParaRPr lang="en-US" dirty="0">
              <a:ea typeface="+mn-ea"/>
            </a:endParaRPr>
          </a:p>
          <a:p>
            <a:pPr marL="366713" lvl="1" indent="0" eaLnBrk="1" fontAlgn="auto" hangingPunct="1">
              <a:lnSpc>
                <a:spcPct val="90000"/>
              </a:lnSpc>
              <a:spcAft>
                <a:spcPts val="0"/>
              </a:spcAft>
              <a:buClr>
                <a:schemeClr val="accent3"/>
              </a:buClr>
              <a:buNone/>
              <a:defRPr/>
            </a:pPr>
            <a:r>
              <a:rPr lang="en-US" sz="1600" i="1" dirty="0" smtClean="0">
                <a:ea typeface="+mn-ea"/>
              </a:rPr>
              <a:t>Advances in Immunology, Volume 107, 2010</a:t>
            </a:r>
          </a:p>
          <a:p>
            <a:pPr marL="366713" lvl="1" indent="0" eaLnBrk="1" fontAlgn="auto" hangingPunct="1">
              <a:lnSpc>
                <a:spcPct val="90000"/>
              </a:lnSpc>
              <a:spcAft>
                <a:spcPts val="0"/>
              </a:spcAft>
              <a:buClr>
                <a:schemeClr val="accent3"/>
              </a:buClr>
              <a:buNone/>
              <a:defRPr/>
            </a:pPr>
            <a:r>
              <a:rPr lang="en-US" sz="1600" i="1" dirty="0" smtClean="0">
                <a:ea typeface="+mn-ea"/>
              </a:rPr>
              <a:t>Journal of the American Dietetics Association, March 2008</a:t>
            </a:r>
            <a:r>
              <a:rPr lang="en-US" sz="1600" dirty="0" smtClean="0">
                <a:ea typeface="+mn-ea"/>
              </a:rPr>
              <a:t>                                             </a:t>
            </a:r>
          </a:p>
        </p:txBody>
      </p:sp>
      <p:pic>
        <p:nvPicPr>
          <p:cNvPr id="102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
          <p:cNvSpPr>
            <a:spLocks noGrp="1" noChangeArrowheads="1"/>
          </p:cNvSpPr>
          <p:nvPr>
            <p:ph type="title"/>
          </p:nvPr>
        </p:nvSpPr>
        <p:spPr>
          <a:xfrm>
            <a:off x="2514600" y="1017707"/>
            <a:ext cx="6477000" cy="1276350"/>
          </a:xfrm>
        </p:spPr>
        <p:txBody>
          <a:bodyPr/>
          <a:lstStyle/>
          <a:p>
            <a:pPr algn="ctr" eaLnBrk="1" hangingPunct="1"/>
            <a:r>
              <a:rPr lang="en-US" sz="4000" dirty="0" err="1" smtClean="0"/>
              <a:t>Kenzen</a:t>
            </a:r>
            <a:r>
              <a:rPr lang="en-US" sz="4000" dirty="0" smtClean="0"/>
              <a:t> Vital Balance </a:t>
            </a:r>
            <a:br>
              <a:rPr lang="en-US" sz="4000" dirty="0" smtClean="0"/>
            </a:br>
            <a:r>
              <a:rPr lang="en-US" sz="4000" dirty="0" smtClean="0"/>
              <a:t>Meal Replacement Mix</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37718"/>
            <a:ext cx="2966542" cy="296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9400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47869" y="2743200"/>
            <a:ext cx="8229600" cy="3276600"/>
          </a:xfrm>
        </p:spPr>
        <p:txBody>
          <a:bodyPr>
            <a:normAutofit lnSpcReduction="10000"/>
          </a:bodyPr>
          <a:lstStyle/>
          <a:p>
            <a:pPr marL="0" indent="0" eaLnBrk="1" fontAlgn="auto" hangingPunct="1">
              <a:lnSpc>
                <a:spcPct val="90000"/>
              </a:lnSpc>
              <a:spcAft>
                <a:spcPts val="0"/>
              </a:spcAft>
              <a:buClr>
                <a:schemeClr val="accent3"/>
              </a:buClr>
              <a:buNone/>
              <a:defRPr/>
            </a:pPr>
            <a:r>
              <a:rPr lang="en-US" sz="2800" b="1" dirty="0" smtClean="0">
                <a:solidFill>
                  <a:srgbClr val="FF0000"/>
                </a:solidFill>
                <a:latin typeface="+mj-lt"/>
                <a:ea typeface="+mn-ea"/>
                <a:cs typeface="+mn-cs"/>
              </a:rPr>
              <a:t>Natural, Organic Detoxifiers:</a:t>
            </a:r>
          </a:p>
          <a:p>
            <a:pPr eaLnBrk="1" fontAlgn="auto" hangingPunct="1">
              <a:lnSpc>
                <a:spcPct val="90000"/>
              </a:lnSpc>
              <a:spcAft>
                <a:spcPts val="0"/>
              </a:spcAft>
              <a:buClr>
                <a:schemeClr val="accent3"/>
              </a:buClr>
              <a:defRPr/>
            </a:pPr>
            <a:r>
              <a:rPr lang="en-US" dirty="0">
                <a:solidFill>
                  <a:schemeClr val="accent1">
                    <a:lumMod val="75000"/>
                  </a:schemeClr>
                </a:solidFill>
                <a:latin typeface="+mj-lt"/>
                <a:ea typeface="+mn-ea"/>
                <a:cs typeface="+mn-cs"/>
              </a:rPr>
              <a:t>T</a:t>
            </a:r>
            <a:r>
              <a:rPr lang="en-US" dirty="0" smtClean="0">
                <a:solidFill>
                  <a:schemeClr val="accent1">
                    <a:lumMod val="75000"/>
                  </a:schemeClr>
                </a:solidFill>
                <a:latin typeface="+mj-lt"/>
                <a:ea typeface="+mn-ea"/>
                <a:cs typeface="+mn-cs"/>
              </a:rPr>
              <a:t>here are natural and man-made toxins in our physical environment</a:t>
            </a:r>
          </a:p>
          <a:p>
            <a:pPr eaLnBrk="1" fontAlgn="auto" hangingPunct="1">
              <a:lnSpc>
                <a:spcPct val="90000"/>
              </a:lnSpc>
              <a:spcAft>
                <a:spcPts val="0"/>
              </a:spcAft>
              <a:buClr>
                <a:schemeClr val="accent3"/>
              </a:buClr>
              <a:defRPr/>
            </a:pPr>
            <a:r>
              <a:rPr lang="en-US" dirty="0" smtClean="0">
                <a:solidFill>
                  <a:schemeClr val="accent1">
                    <a:lumMod val="75000"/>
                  </a:schemeClr>
                </a:solidFill>
                <a:latin typeface="+mj-lt"/>
              </a:rPr>
              <a:t>Cilantro </a:t>
            </a:r>
            <a:r>
              <a:rPr lang="en-US" dirty="0">
                <a:solidFill>
                  <a:schemeClr val="accent1">
                    <a:lumMod val="75000"/>
                  </a:schemeClr>
                </a:solidFill>
                <a:latin typeface="+mj-lt"/>
              </a:rPr>
              <a:t>(coriander) </a:t>
            </a:r>
            <a:r>
              <a:rPr lang="en-US" dirty="0" smtClean="0">
                <a:solidFill>
                  <a:schemeClr val="accent1">
                    <a:lumMod val="75000"/>
                  </a:schemeClr>
                </a:solidFill>
                <a:latin typeface="+mj-lt"/>
              </a:rPr>
              <a:t>&amp; o</a:t>
            </a:r>
            <a:r>
              <a:rPr lang="en-US" dirty="0" smtClean="0">
                <a:solidFill>
                  <a:schemeClr val="accent1">
                    <a:lumMod val="75000"/>
                  </a:schemeClr>
                </a:solidFill>
                <a:latin typeface="+mj-lt"/>
                <a:ea typeface="+mn-ea"/>
                <a:cs typeface="+mn-cs"/>
              </a:rPr>
              <a:t>pen-cell chlorella, recognized as beneficial in assisting removal of heavy metals from body</a:t>
            </a:r>
          </a:p>
          <a:p>
            <a:pPr eaLnBrk="1" fontAlgn="auto" hangingPunct="1">
              <a:lnSpc>
                <a:spcPct val="90000"/>
              </a:lnSpc>
              <a:spcAft>
                <a:spcPts val="0"/>
              </a:spcAft>
              <a:buClr>
                <a:schemeClr val="accent3"/>
              </a:buClr>
              <a:defRPr/>
            </a:pPr>
            <a:r>
              <a:rPr lang="en-US" dirty="0" smtClean="0">
                <a:solidFill>
                  <a:srgbClr val="0B5395"/>
                </a:solidFill>
                <a:latin typeface="+mj-lt"/>
              </a:rPr>
              <a:t>Synergistic combination </a:t>
            </a:r>
            <a:r>
              <a:rPr lang="en-US" dirty="0">
                <a:solidFill>
                  <a:srgbClr val="0B5395"/>
                </a:solidFill>
                <a:latin typeface="+mj-lt"/>
              </a:rPr>
              <a:t>with organic alfalfa</a:t>
            </a:r>
            <a:r>
              <a:rPr lang="en-US" dirty="0" smtClean="0">
                <a:solidFill>
                  <a:srgbClr val="0B5395"/>
                </a:solidFill>
                <a:latin typeface="+mj-lt"/>
              </a:rPr>
              <a:t>,</a:t>
            </a:r>
          </a:p>
          <a:p>
            <a:pPr eaLnBrk="1" fontAlgn="auto" hangingPunct="1">
              <a:lnSpc>
                <a:spcPct val="90000"/>
              </a:lnSpc>
              <a:spcAft>
                <a:spcPts val="0"/>
              </a:spcAft>
              <a:buClr>
                <a:schemeClr val="accent3"/>
              </a:buClr>
              <a:buNone/>
              <a:defRPr/>
            </a:pPr>
            <a:r>
              <a:rPr lang="en-US" dirty="0" smtClean="0">
                <a:solidFill>
                  <a:srgbClr val="0B5395"/>
                </a:solidFill>
                <a:latin typeface="+mj-lt"/>
              </a:rPr>
              <a:t>    </a:t>
            </a:r>
            <a:r>
              <a:rPr lang="en-US" dirty="0" err="1" smtClean="0">
                <a:solidFill>
                  <a:srgbClr val="0B5395"/>
                </a:solidFill>
                <a:latin typeface="+mj-lt"/>
              </a:rPr>
              <a:t>spirulina</a:t>
            </a:r>
            <a:r>
              <a:rPr lang="en-US" dirty="0" smtClean="0">
                <a:solidFill>
                  <a:srgbClr val="0B5395"/>
                </a:solidFill>
                <a:latin typeface="+mj-lt"/>
              </a:rPr>
              <a:t>, broccoli &amp; spinach also contained in</a:t>
            </a:r>
          </a:p>
          <a:p>
            <a:pPr eaLnBrk="1" fontAlgn="auto" hangingPunct="1">
              <a:lnSpc>
                <a:spcPct val="90000"/>
              </a:lnSpc>
              <a:spcAft>
                <a:spcPts val="0"/>
              </a:spcAft>
              <a:buClr>
                <a:schemeClr val="accent3"/>
              </a:buClr>
              <a:buNone/>
              <a:defRPr/>
            </a:pPr>
            <a:r>
              <a:rPr lang="en-US" dirty="0" smtClean="0">
                <a:solidFill>
                  <a:srgbClr val="0B5395"/>
                </a:solidFill>
                <a:latin typeface="+mj-lt"/>
              </a:rPr>
              <a:t>    Vital Balance </a:t>
            </a:r>
            <a:r>
              <a:rPr lang="en-US" sz="2800" dirty="0" smtClean="0">
                <a:solidFill>
                  <a:srgbClr val="0B5395"/>
                </a:solidFill>
                <a:latin typeface="Calibri" pitchFamily="34" charset="0"/>
              </a:rPr>
              <a:t> </a:t>
            </a:r>
            <a:r>
              <a:rPr lang="en-US" sz="2000" dirty="0">
                <a:solidFill>
                  <a:srgbClr val="0B5395"/>
                </a:solidFill>
                <a:latin typeface="Calibri" pitchFamily="34" charset="0"/>
              </a:rPr>
              <a:t>(check INR if on warfarin, </a:t>
            </a:r>
            <a:r>
              <a:rPr lang="en-US" sz="2000" dirty="0" err="1">
                <a:solidFill>
                  <a:srgbClr val="0B5395"/>
                </a:solidFill>
                <a:latin typeface="Calibri" pitchFamily="34" charset="0"/>
              </a:rPr>
              <a:t>coumadin</a:t>
            </a:r>
            <a:r>
              <a:rPr lang="en-US" sz="2000" dirty="0">
                <a:solidFill>
                  <a:srgbClr val="0B5395"/>
                </a:solidFill>
                <a:latin typeface="Calibri" pitchFamily="34" charset="0"/>
              </a:rPr>
              <a:t>)</a:t>
            </a:r>
            <a:endParaRPr lang="en-US" sz="2000" dirty="0">
              <a:solidFill>
                <a:srgbClr val="0B5395"/>
              </a:solidFill>
              <a:latin typeface="+mj-lt"/>
            </a:endParaRPr>
          </a:p>
          <a:p>
            <a:pPr marL="0" indent="0" eaLnBrk="1" fontAlgn="auto" hangingPunct="1">
              <a:lnSpc>
                <a:spcPct val="90000"/>
              </a:lnSpc>
              <a:spcAft>
                <a:spcPts val="0"/>
              </a:spcAft>
              <a:buClr>
                <a:schemeClr val="accent3"/>
              </a:buClr>
              <a:buNone/>
              <a:defRPr/>
            </a:pPr>
            <a:endParaRPr lang="en-US" sz="2000" dirty="0" smtClean="0">
              <a:solidFill>
                <a:schemeClr val="accent1">
                  <a:lumMod val="75000"/>
                </a:schemeClr>
              </a:solidFill>
              <a:latin typeface="+mj-lt"/>
              <a:ea typeface="+mn-ea"/>
              <a:cs typeface="+mn-cs"/>
            </a:endParaRPr>
          </a:p>
          <a:p>
            <a:pPr marL="274320" indent="-274320" eaLnBrk="1" fontAlgn="auto" hangingPunct="1">
              <a:lnSpc>
                <a:spcPct val="90000"/>
              </a:lnSpc>
              <a:spcAft>
                <a:spcPts val="0"/>
              </a:spcAft>
              <a:buClr>
                <a:schemeClr val="accent3"/>
              </a:buClr>
              <a:buFont typeface="Wingdings 2"/>
              <a:buNone/>
              <a:defRPr/>
            </a:pPr>
            <a:endParaRPr lang="en-US" sz="2000" dirty="0" smtClean="0">
              <a:ea typeface="+mn-ea"/>
              <a:cs typeface="+mn-cs"/>
            </a:endParaRPr>
          </a:p>
        </p:txBody>
      </p:sp>
      <p:pic>
        <p:nvPicPr>
          <p:cNvPr id="102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
          <p:cNvSpPr>
            <a:spLocks noGrp="1" noChangeArrowheads="1"/>
          </p:cNvSpPr>
          <p:nvPr>
            <p:ph type="title"/>
          </p:nvPr>
        </p:nvSpPr>
        <p:spPr>
          <a:xfrm>
            <a:off x="2514600" y="1295400"/>
            <a:ext cx="6477000" cy="1276350"/>
          </a:xfrm>
        </p:spPr>
        <p:txBody>
          <a:bodyPr/>
          <a:lstStyle/>
          <a:p>
            <a:pPr algn="ctr" eaLnBrk="1" hangingPunct="1"/>
            <a:r>
              <a:rPr lang="en-US" sz="4000" dirty="0" err="1" smtClean="0">
                <a:solidFill>
                  <a:schemeClr val="tx1"/>
                </a:solidFill>
                <a:effectLst>
                  <a:outerShdw blurRad="38100" dist="38100" dir="2700000" algn="tl">
                    <a:srgbClr val="000000">
                      <a:alpha val="43137"/>
                    </a:srgbClr>
                  </a:outerShdw>
                </a:effectLst>
              </a:rPr>
              <a:t>Kenzen</a:t>
            </a:r>
            <a:r>
              <a:rPr lang="en-US" sz="4000" dirty="0" smtClean="0">
                <a:solidFill>
                  <a:schemeClr val="tx1"/>
                </a:solidFill>
                <a:effectLst>
                  <a:outerShdw blurRad="38100" dist="38100" dir="2700000" algn="tl">
                    <a:srgbClr val="000000">
                      <a:alpha val="43137"/>
                    </a:srgbClr>
                  </a:outerShdw>
                </a:effectLst>
              </a:rPr>
              <a:t> Vital Balance </a:t>
            </a:r>
            <a:br>
              <a:rPr lang="en-US" sz="4000" dirty="0" smtClean="0">
                <a:solidFill>
                  <a:schemeClr val="tx1"/>
                </a:solidFill>
                <a:effectLst>
                  <a:outerShdw blurRad="38100" dist="38100" dir="2700000" algn="tl">
                    <a:srgbClr val="000000">
                      <a:alpha val="43137"/>
                    </a:srgbClr>
                  </a:outerShdw>
                </a:effectLst>
              </a:rPr>
            </a:br>
            <a:r>
              <a:rPr lang="en-US" sz="4000" dirty="0" smtClean="0">
                <a:solidFill>
                  <a:schemeClr val="tx1"/>
                </a:solidFill>
                <a:effectLst>
                  <a:outerShdw blurRad="38100" dist="38100" dir="2700000" algn="tl">
                    <a:srgbClr val="000000">
                      <a:alpha val="43137"/>
                    </a:srgbClr>
                  </a:outerShdw>
                </a:effectLst>
              </a:rPr>
              <a:t>Meal Replacement Mix</a:t>
            </a:r>
          </a:p>
        </p:txBody>
      </p:sp>
      <p:pic>
        <p:nvPicPr>
          <p:cNvPr id="2050" name="Picture 2" descr="https://encrypted-tbn2.gstatic.com/images?q=tbn:ANd9GcQNggZPZ4s1Mh1brTWQZHcKmiqXPQyBo38ETO8Kce86R68swwz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5800"/>
            <a:ext cx="2438400" cy="18764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697113"/>
            <a:ext cx="1766887" cy="204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9900" y="2192894"/>
            <a:ext cx="979755" cy="369332"/>
          </a:xfrm>
          <a:prstGeom prst="rect">
            <a:avLst/>
          </a:prstGeom>
          <a:noFill/>
        </p:spPr>
        <p:txBody>
          <a:bodyPr wrap="none" rtlCol="0">
            <a:spAutoFit/>
          </a:bodyPr>
          <a:lstStyle/>
          <a:p>
            <a:r>
              <a:rPr lang="en-US" dirty="0" smtClean="0"/>
              <a:t>Cilantro</a:t>
            </a:r>
            <a:endParaRPr lang="en-US" dirty="0"/>
          </a:p>
        </p:txBody>
      </p:sp>
      <p:sp>
        <p:nvSpPr>
          <p:cNvPr id="3" name="TextBox 2"/>
          <p:cNvSpPr txBox="1"/>
          <p:nvPr/>
        </p:nvSpPr>
        <p:spPr>
          <a:xfrm>
            <a:off x="6096000" y="6019800"/>
            <a:ext cx="1095172" cy="369332"/>
          </a:xfrm>
          <a:prstGeom prst="rect">
            <a:avLst/>
          </a:prstGeom>
          <a:noFill/>
        </p:spPr>
        <p:txBody>
          <a:bodyPr wrap="none" rtlCol="0">
            <a:spAutoFit/>
          </a:bodyPr>
          <a:lstStyle/>
          <a:p>
            <a:r>
              <a:rPr lang="en-US" dirty="0" smtClean="0"/>
              <a:t>Chlorella</a:t>
            </a:r>
            <a:endParaRPr lang="en-US" dirty="0"/>
          </a:p>
        </p:txBody>
      </p:sp>
    </p:spTree>
    <p:extLst>
      <p:ext uri="{BB962C8B-B14F-4D97-AF65-F5344CB8AC3E}">
        <p14:creationId xmlns:p14="http://schemas.microsoft.com/office/powerpoint/2010/main" val="2497173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59229" y="2438400"/>
            <a:ext cx="8763000" cy="3581400"/>
          </a:xfrm>
        </p:spPr>
        <p:txBody>
          <a:bodyPr/>
          <a:lstStyle/>
          <a:p>
            <a:pPr algn="ctr" eaLnBrk="1" hangingPunct="1">
              <a:buFont typeface="Wingdings 2" charset="2"/>
              <a:buNone/>
            </a:pPr>
            <a:r>
              <a:rPr lang="en-US" sz="3200" dirty="0" smtClean="0">
                <a:solidFill>
                  <a:srgbClr val="0B5395"/>
                </a:solidFill>
                <a:latin typeface="Calibri" pitchFamily="34" charset="0"/>
              </a:rPr>
              <a:t>                         The new Nikken shake delivers…</a:t>
            </a:r>
          </a:p>
          <a:p>
            <a:pPr algn="ctr" eaLnBrk="1" hangingPunct="1">
              <a:buFontTx/>
              <a:buNone/>
            </a:pPr>
            <a:r>
              <a:rPr lang="en-US" sz="3200" b="1" dirty="0" smtClean="0">
                <a:solidFill>
                  <a:srgbClr val="FF0000"/>
                </a:solidFill>
                <a:latin typeface="Calibri" pitchFamily="34" charset="0"/>
              </a:rPr>
              <a:t>	                    </a:t>
            </a:r>
            <a:r>
              <a:rPr lang="en-US" sz="4000" b="1" dirty="0" smtClean="0">
                <a:solidFill>
                  <a:srgbClr val="FF0000"/>
                </a:solidFill>
                <a:latin typeface="Calibri" pitchFamily="34" charset="0"/>
              </a:rPr>
              <a:t>1 minute Testimonials?</a:t>
            </a:r>
            <a:endParaRPr lang="en-US" sz="4800" b="1" dirty="0" smtClean="0">
              <a:solidFill>
                <a:srgbClr val="FF0000"/>
              </a:solidFill>
              <a:latin typeface="Calibri" pitchFamily="34" charset="0"/>
            </a:endParaRP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Vital Balance - contain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645" y="833244"/>
            <a:ext cx="175376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522376" y="990600"/>
            <a:ext cx="6477000" cy="1276350"/>
          </a:xfrm>
          <a:prstGeom prst="rect">
            <a:avLst/>
          </a:prstGeom>
          <a:noFill/>
          <a:ln w="9525">
            <a:noFill/>
            <a:miter lim="800000"/>
            <a:headEnd/>
            <a:tailEnd/>
          </a:ln>
        </p:spPr>
        <p:txBody>
          <a:bodyPr lIns="0" rIns="0" bIns="0" anchor="b"/>
          <a:lstStyle/>
          <a:p>
            <a:pPr algn="ctr">
              <a:defRPr/>
            </a:pPr>
            <a:r>
              <a:rPr lang="en-US" sz="4000" dirty="0" err="1">
                <a:effectLst>
                  <a:outerShdw blurRad="38100" dist="38100" dir="2700000" algn="tl">
                    <a:srgbClr val="000000">
                      <a:alpha val="43137"/>
                    </a:srgbClr>
                  </a:outerShdw>
                </a:effectLst>
                <a:latin typeface="+mj-lt"/>
                <a:ea typeface="+mj-ea"/>
                <a:cs typeface="+mj-cs"/>
              </a:rPr>
              <a:t>Kenzen</a:t>
            </a:r>
            <a:r>
              <a:rPr lang="en-US" sz="4000" dirty="0">
                <a:effectLst>
                  <a:outerShdw blurRad="38100" dist="38100" dir="2700000" algn="tl">
                    <a:srgbClr val="000000">
                      <a:alpha val="43137"/>
                    </a:srgbClr>
                  </a:outerShdw>
                </a:effectLst>
                <a:latin typeface="+mj-lt"/>
                <a:ea typeface="+mj-ea"/>
                <a:cs typeface="+mj-cs"/>
              </a:rPr>
              <a:t> Vital Balance </a:t>
            </a:r>
            <a:br>
              <a:rPr lang="en-US" sz="4000" dirty="0">
                <a:effectLst>
                  <a:outerShdw blurRad="38100" dist="38100" dir="2700000" algn="tl">
                    <a:srgbClr val="000000">
                      <a:alpha val="43137"/>
                    </a:srgbClr>
                  </a:outerShdw>
                </a:effectLst>
                <a:latin typeface="+mj-lt"/>
                <a:ea typeface="+mj-ea"/>
                <a:cs typeface="+mj-cs"/>
              </a:rPr>
            </a:br>
            <a:r>
              <a:rPr lang="en-US" sz="4000" dirty="0">
                <a:effectLst>
                  <a:outerShdw blurRad="38100" dist="38100" dir="2700000" algn="tl">
                    <a:srgbClr val="000000">
                      <a:alpha val="43137"/>
                    </a:srgbClr>
                  </a:outerShdw>
                </a:effectLst>
                <a:latin typeface="+mj-lt"/>
                <a:ea typeface="+mj-ea"/>
                <a:cs typeface="+mj-cs"/>
              </a:rPr>
              <a:t>Meal Replacement Mix</a:t>
            </a:r>
          </a:p>
        </p:txBody>
      </p:sp>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91" b="4747"/>
          <a:stretch/>
        </p:blipFill>
        <p:spPr bwMode="auto">
          <a:xfrm>
            <a:off x="2743200" y="3671694"/>
            <a:ext cx="3777433" cy="315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80" r="3327"/>
          <a:stretch/>
        </p:blipFill>
        <p:spPr bwMode="auto">
          <a:xfrm>
            <a:off x="6702250" y="4305831"/>
            <a:ext cx="2140300" cy="165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880" y="4052593"/>
            <a:ext cx="2097267" cy="22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56195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876801"/>
          </a:xfrm>
          <a:ln>
            <a:solidFill>
              <a:schemeClr val="accent1"/>
            </a:solidFill>
          </a:ln>
        </p:spPr>
        <p:txBody>
          <a:bodyPr/>
          <a:lstStyle/>
          <a:p>
            <a:r>
              <a:rPr lang="en-US" sz="2000" dirty="0" smtClean="0"/>
              <a:t>Better than other protein shakes on the market for meal replacement, for fat loss or and for nutritional supplementation. </a:t>
            </a:r>
            <a:r>
              <a:rPr lang="en-US" sz="2000" b="1" dirty="0" smtClean="0">
                <a:solidFill>
                  <a:srgbClr val="FF0000"/>
                </a:solidFill>
              </a:rPr>
              <a:t>It is not just a shake! </a:t>
            </a:r>
          </a:p>
          <a:p>
            <a:r>
              <a:rPr lang="en-US" sz="2000" dirty="0" smtClean="0"/>
              <a:t>Major Points:</a:t>
            </a:r>
          </a:p>
          <a:p>
            <a:pPr lvl="1"/>
            <a:r>
              <a:rPr lang="en-US" sz="2000" b="1" dirty="0" smtClean="0"/>
              <a:t>18 gm </a:t>
            </a:r>
            <a:r>
              <a:rPr lang="en-US" sz="2000" dirty="0" smtClean="0"/>
              <a:t>of vegetable protein from pea, rice, chlorella &amp; hemp</a:t>
            </a:r>
          </a:p>
          <a:p>
            <a:pPr lvl="1"/>
            <a:r>
              <a:rPr lang="en-US" sz="2000" dirty="0" smtClean="0"/>
              <a:t>125 calories per serving</a:t>
            </a:r>
          </a:p>
          <a:p>
            <a:pPr lvl="1"/>
            <a:r>
              <a:rPr lang="en-US" sz="2000" dirty="0" smtClean="0"/>
              <a:t>Magic </a:t>
            </a:r>
            <a:r>
              <a:rPr lang="en-US" sz="2000" b="1" dirty="0" smtClean="0"/>
              <a:t>MCT’s</a:t>
            </a:r>
            <a:r>
              <a:rPr lang="en-US" sz="2000" dirty="0" smtClean="0"/>
              <a:t> for direct heart and brain energy</a:t>
            </a:r>
          </a:p>
          <a:p>
            <a:pPr lvl="1"/>
            <a:r>
              <a:rPr lang="en-US" sz="2000" dirty="0" smtClean="0"/>
              <a:t>Natural </a:t>
            </a:r>
            <a:r>
              <a:rPr lang="en-US" sz="2000" b="1" dirty="0" smtClean="0"/>
              <a:t>heavy metal detoxification </a:t>
            </a:r>
            <a:r>
              <a:rPr lang="en-US" sz="2000" dirty="0" smtClean="0"/>
              <a:t>with chlorella and cilantro</a:t>
            </a:r>
          </a:p>
          <a:p>
            <a:pPr lvl="1"/>
            <a:r>
              <a:rPr lang="en-US" sz="2000" b="1" dirty="0" smtClean="0"/>
              <a:t>Probiotics</a:t>
            </a:r>
            <a:r>
              <a:rPr lang="en-US" sz="2000" dirty="0" smtClean="0"/>
              <a:t> for digestion and immune health</a:t>
            </a:r>
          </a:p>
          <a:p>
            <a:pPr lvl="1"/>
            <a:r>
              <a:rPr lang="en-US" sz="2000" b="1" dirty="0" smtClean="0"/>
              <a:t>Digestive enzymes </a:t>
            </a:r>
            <a:r>
              <a:rPr lang="en-US" sz="2000" dirty="0" smtClean="0"/>
              <a:t>for better breakdown &amp; absorption</a:t>
            </a:r>
          </a:p>
          <a:p>
            <a:pPr lvl="1"/>
            <a:r>
              <a:rPr lang="en-US" sz="2000" b="1" dirty="0" smtClean="0"/>
              <a:t>Vitamins</a:t>
            </a:r>
            <a:r>
              <a:rPr lang="en-US" sz="2000" dirty="0" smtClean="0"/>
              <a:t>, &amp; </a:t>
            </a:r>
            <a:r>
              <a:rPr lang="en-US" sz="2000" b="1" dirty="0" smtClean="0"/>
              <a:t>mineral</a:t>
            </a:r>
            <a:r>
              <a:rPr lang="en-US" sz="2000" dirty="0" smtClean="0"/>
              <a:t> supplementation</a:t>
            </a:r>
          </a:p>
          <a:p>
            <a:pPr lvl="1"/>
            <a:r>
              <a:rPr lang="en-US" sz="2000" dirty="0" smtClean="0"/>
              <a:t>Contains your daily </a:t>
            </a:r>
            <a:r>
              <a:rPr lang="en-US" sz="2000" b="1" dirty="0" smtClean="0"/>
              <a:t>Green</a:t>
            </a:r>
            <a:r>
              <a:rPr lang="en-US" sz="2000" dirty="0" smtClean="0"/>
              <a:t> vegetables</a:t>
            </a:r>
          </a:p>
          <a:p>
            <a:pPr lvl="1"/>
            <a:r>
              <a:rPr lang="en-US" sz="2000" dirty="0" smtClean="0"/>
              <a:t>Great vanilla taste with 3</a:t>
            </a:r>
            <a:r>
              <a:rPr lang="en-US" sz="2000" baseline="30000" dirty="0" smtClean="0"/>
              <a:t>rd</a:t>
            </a:r>
            <a:r>
              <a:rPr lang="en-US" sz="2000" dirty="0" smtClean="0"/>
              <a:t> generation stevia</a:t>
            </a:r>
          </a:p>
          <a:p>
            <a:pPr lvl="1"/>
            <a:r>
              <a:rPr lang="en-US" sz="2000" dirty="0" smtClean="0"/>
              <a:t>Cost: $3 per serving</a:t>
            </a:r>
          </a:p>
          <a:p>
            <a:pPr lvl="1"/>
            <a:endParaRPr lang="en-US" dirty="0"/>
          </a:p>
        </p:txBody>
      </p:sp>
      <p:sp>
        <p:nvSpPr>
          <p:cNvPr id="5" name="Title 4"/>
          <p:cNvSpPr>
            <a:spLocks noGrp="1"/>
          </p:cNvSpPr>
          <p:nvPr>
            <p:ph type="title"/>
          </p:nvPr>
        </p:nvSpPr>
        <p:spPr>
          <a:xfrm>
            <a:off x="457200" y="704850"/>
            <a:ext cx="8229600" cy="666750"/>
          </a:xfrm>
        </p:spPr>
        <p:txBody>
          <a:bodyPr/>
          <a:lstStyle/>
          <a:p>
            <a:r>
              <a:rPr lang="en-US" sz="4000" b="1" dirty="0" smtClean="0"/>
              <a:t>Kenzen Vital Balance – The Summary</a:t>
            </a:r>
            <a:endParaRPr lang="en-US" sz="4000" b="1" dirty="0"/>
          </a:p>
        </p:txBody>
      </p:sp>
    </p:spTree>
    <p:extLst>
      <p:ext uri="{BB962C8B-B14F-4D97-AF65-F5344CB8AC3E}">
        <p14:creationId xmlns:p14="http://schemas.microsoft.com/office/powerpoint/2010/main" val="18980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4_drinkMix.jpg"/>
          <p:cNvPicPr>
            <a:picLocks noChangeAspect="1"/>
          </p:cNvPicPr>
          <p:nvPr/>
        </p:nvPicPr>
        <p:blipFill>
          <a:blip r:embed="rId2" cstate="print"/>
          <a:stretch>
            <a:fillRect/>
          </a:stretch>
        </p:blipFill>
        <p:spPr>
          <a:xfrm>
            <a:off x="7558088" y="152400"/>
            <a:ext cx="1585912" cy="1552574"/>
          </a:xfrm>
          <a:prstGeom prst="rect">
            <a:avLst/>
          </a:prstGeom>
        </p:spPr>
      </p:pic>
      <p:sp>
        <p:nvSpPr>
          <p:cNvPr id="2" name="Title 1"/>
          <p:cNvSpPr>
            <a:spLocks noGrp="1"/>
          </p:cNvSpPr>
          <p:nvPr>
            <p:ph type="title"/>
          </p:nvPr>
        </p:nvSpPr>
        <p:spPr>
          <a:xfrm>
            <a:off x="457200" y="609600"/>
            <a:ext cx="7391400" cy="685800"/>
          </a:xfrm>
        </p:spPr>
        <p:txBody>
          <a:bodyPr/>
          <a:lstStyle/>
          <a:p>
            <a:r>
              <a:rPr lang="en-US" sz="4400" b="1" dirty="0" smtClean="0"/>
              <a:t>Ten-4 Organic Natural Energy</a:t>
            </a:r>
            <a:endParaRPr lang="en-US" sz="4400" b="1" dirty="0"/>
          </a:p>
        </p:txBody>
      </p:sp>
      <p:sp>
        <p:nvSpPr>
          <p:cNvPr id="3" name="Content Placeholder 2"/>
          <p:cNvSpPr>
            <a:spLocks noGrp="1"/>
          </p:cNvSpPr>
          <p:nvPr>
            <p:ph idx="1"/>
          </p:nvPr>
        </p:nvSpPr>
        <p:spPr>
          <a:xfrm>
            <a:off x="0" y="1371600"/>
            <a:ext cx="9144000" cy="4953001"/>
          </a:xfrm>
        </p:spPr>
        <p:txBody>
          <a:bodyPr/>
          <a:lstStyle/>
          <a:p>
            <a:r>
              <a:rPr lang="en-US" sz="2400" dirty="0" smtClean="0"/>
              <a:t>Wake up your body and mind the healthy way. Kenzen Ten4 is made with real ingredients – including what is known as “nature’s own energy drink,” naturally organic </a:t>
            </a:r>
            <a:r>
              <a:rPr lang="en-US" sz="2400" dirty="0" err="1" smtClean="0"/>
              <a:t>matcha</a:t>
            </a:r>
            <a:r>
              <a:rPr lang="en-US" sz="2400" dirty="0" smtClean="0"/>
              <a:t> green tea, and one of the most nutrient-dense </a:t>
            </a:r>
            <a:r>
              <a:rPr lang="en-US" sz="2400" dirty="0" err="1" smtClean="0"/>
              <a:t>superfruits</a:t>
            </a:r>
            <a:r>
              <a:rPr lang="en-US" sz="2400" dirty="0" smtClean="0"/>
              <a:t>, the New Zealand kiwi. Whether it’s 10 am or 4 pm, you’ll experience up to 6 hours of energy, a feeling that supercharges you mentally and physically.</a:t>
            </a:r>
          </a:p>
          <a:p>
            <a:r>
              <a:rPr lang="en-US" sz="2400" dirty="0" smtClean="0"/>
              <a:t>Ten4 offers 80 mg of natural caffeine and is made with organic ingredients. It helps burn calories, boost metabolism and support mental alertness. With vitamins B6 and B12 for quick pickup and nutrient-rich kiwi, Kenzen Ten4 has only 25 calories, 5 grams of real organic cane sugar and a light tropical tea taste that you can enjoy any time of day. No artificial flavors, sweeteners, color or preservatives — it’s real energy, pure delight.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43400" y="990600"/>
            <a:ext cx="4343400" cy="3219450"/>
          </a:xfrm>
          <a:ln>
            <a:miter lim="800000"/>
            <a:headEnd/>
            <a:tailEnd/>
          </a:ln>
        </p:spPr>
        <p:txBody>
          <a:bodyPr>
            <a:normAutofit fontScale="90000"/>
          </a:bodyPr>
          <a:lstStyle/>
          <a:p>
            <a:pPr algn="ctr" eaLnBrk="1" fontAlgn="auto" hangingPunct="1">
              <a:spcAft>
                <a:spcPts val="0"/>
              </a:spcAft>
              <a:defRPr/>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r>
              <a:rPr lang="en-US" sz="3600" dirty="0" smtClean="0"/>
              <a:t>Presenting…</a:t>
            </a:r>
            <a:r>
              <a:rPr lang="en-US" sz="2400" dirty="0" smtClean="0"/>
              <a:t>                                             </a:t>
            </a:r>
            <a:r>
              <a:rPr lang="en-US" sz="4900" dirty="0" err="1" smtClean="0">
                <a:solidFill>
                  <a:srgbClr val="FFFF00"/>
                </a:solidFill>
              </a:rPr>
              <a:t>Kenzen</a:t>
            </a:r>
            <a:r>
              <a:rPr lang="en-US" sz="4900" dirty="0" smtClean="0">
                <a:solidFill>
                  <a:srgbClr val="FFFF00"/>
                </a:solidFill>
              </a:rPr>
              <a:t> </a:t>
            </a:r>
            <a:br>
              <a:rPr lang="en-US" sz="4900" dirty="0" smtClean="0">
                <a:solidFill>
                  <a:srgbClr val="FFFF00"/>
                </a:solidFill>
              </a:rPr>
            </a:br>
            <a:r>
              <a:rPr lang="en-US" sz="4900" dirty="0" smtClean="0">
                <a:solidFill>
                  <a:srgbClr val="FFFF00"/>
                </a:solidFill>
              </a:rPr>
              <a:t>Vital Balance </a:t>
            </a:r>
            <a:br>
              <a:rPr lang="en-US" sz="4900" dirty="0" smtClean="0">
                <a:solidFill>
                  <a:srgbClr val="FFFF00"/>
                </a:solidFill>
              </a:rPr>
            </a:br>
            <a:r>
              <a:rPr lang="en-US" sz="4900" dirty="0" smtClean="0">
                <a:solidFill>
                  <a:srgbClr val="FFFF00"/>
                </a:solidFill>
              </a:rPr>
              <a:t> </a:t>
            </a:r>
            <a:r>
              <a:rPr lang="en-US" sz="3600" dirty="0" smtClean="0">
                <a:solidFill>
                  <a:schemeClr val="accent3"/>
                </a:solidFill>
              </a:rPr>
              <a:t>Meal Replacement Mix</a:t>
            </a:r>
            <a:br>
              <a:rPr lang="en-US" sz="3600" dirty="0" smtClean="0">
                <a:solidFill>
                  <a:schemeClr val="accent3"/>
                </a:solidFill>
              </a:rPr>
            </a:br>
            <a:r>
              <a:rPr lang="en-US" sz="3600" dirty="0" smtClean="0">
                <a:solidFill>
                  <a:schemeClr val="accent3"/>
                </a:solidFill>
              </a:rPr>
              <a:t>Nutritional Support</a:t>
            </a:r>
            <a:br>
              <a:rPr lang="en-US" sz="3600" dirty="0" smtClean="0">
                <a:solidFill>
                  <a:schemeClr val="accent3"/>
                </a:solidFill>
              </a:rPr>
            </a:br>
            <a:r>
              <a:rPr lang="en-US" sz="3600" dirty="0" smtClean="0">
                <a:solidFill>
                  <a:schemeClr val="accent3"/>
                </a:solidFill>
              </a:rPr>
              <a:t>Fat Loss Assistance</a:t>
            </a:r>
            <a:endParaRPr lang="en-US" sz="2000" dirty="0" smtClean="0">
              <a:solidFill>
                <a:schemeClr val="accent3"/>
              </a:solidFill>
            </a:endParaRPr>
          </a:p>
        </p:txBody>
      </p:sp>
      <p:sp>
        <p:nvSpPr>
          <p:cNvPr id="5123" name="Rectangle 3"/>
          <p:cNvSpPr>
            <a:spLocks noGrp="1" noChangeArrowheads="1"/>
          </p:cNvSpPr>
          <p:nvPr>
            <p:ph type="subTitle" idx="1"/>
          </p:nvPr>
        </p:nvSpPr>
        <p:spPr>
          <a:xfrm>
            <a:off x="3466713" y="4279599"/>
            <a:ext cx="6400800" cy="1143000"/>
          </a:xfrm>
        </p:spPr>
        <p:txBody>
          <a:bodyPr/>
          <a:lstStyle/>
          <a:p>
            <a:pPr marR="0" algn="ctr" eaLnBrk="1" hangingPunct="1"/>
            <a:r>
              <a:rPr lang="en-US" dirty="0" smtClean="0">
                <a:solidFill>
                  <a:srgbClr val="FF0000"/>
                </a:solidFill>
              </a:rPr>
              <a:t>Food for Action</a:t>
            </a:r>
          </a:p>
          <a:p>
            <a:pPr marR="0" algn="ctr" eaLnBrk="1" hangingPunct="1"/>
            <a:r>
              <a:rPr lang="en-US" dirty="0" smtClean="0">
                <a:solidFill>
                  <a:srgbClr val="FF0000"/>
                </a:solidFill>
              </a:rPr>
              <a:t> Food for Thought</a:t>
            </a:r>
          </a:p>
        </p:txBody>
      </p:sp>
      <p:pic>
        <p:nvPicPr>
          <p:cNvPr id="5125" name="Picture 4" descr="Touchdwn_Nikke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663" y="228600"/>
            <a:ext cx="13716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Vital Balance - contain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340" y="423863"/>
            <a:ext cx="2286000" cy="346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3400" y="5557033"/>
            <a:ext cx="4647426" cy="369332"/>
          </a:xfrm>
          <a:prstGeom prst="rect">
            <a:avLst/>
          </a:prstGeom>
          <a:noFill/>
        </p:spPr>
        <p:txBody>
          <a:bodyPr wrap="none" rtlCol="0">
            <a:spAutoFit/>
          </a:bodyPr>
          <a:lstStyle/>
          <a:p>
            <a:r>
              <a:rPr lang="en-US" b="1" i="1" dirty="0" smtClean="0"/>
              <a:t>“Let food be your </a:t>
            </a:r>
            <a:r>
              <a:rPr lang="en-US" b="1" i="1" err="1" smtClean="0"/>
              <a:t>medicine</a:t>
            </a:r>
            <a:r>
              <a:rPr lang="en-US" b="1" i="1" smtClean="0"/>
              <a:t>”. </a:t>
            </a:r>
            <a:r>
              <a:rPr lang="en-US" smtClean="0">
                <a:solidFill>
                  <a:schemeClr val="bg1"/>
                </a:solidFill>
              </a:rPr>
              <a:t>Hippocrates</a:t>
            </a:r>
            <a:endParaRPr lang="en-US" dirty="0">
              <a:solidFill>
                <a:schemeClr val="bg1"/>
              </a:solidFill>
            </a:endParaRPr>
          </a:p>
        </p:txBody>
      </p:sp>
      <p:pic>
        <p:nvPicPr>
          <p:cNvPr id="3074" name="Picture 2" descr="https://encrypted-tbn0.gstatic.com/images?q=tbn:ANd9GcRucxgW9Ne2_2r3rbmP4RXdzPkAyGOGng_504AN0CFgU6qudH1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7" y="464820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5999"/>
          </a:xfrm>
        </p:spPr>
        <p:txBody>
          <a:bodyPr/>
          <a:lstStyle/>
          <a:p>
            <a:pPr algn="just">
              <a:spcBef>
                <a:spcPct val="50000"/>
              </a:spcBef>
            </a:pPr>
            <a:r>
              <a:rPr lang="en-US" dirty="0" smtClean="0">
                <a:latin typeface="Arial" charset="0"/>
              </a:rPr>
              <a:t>“On the Vital Balance eating program you will transform your body's ability to digest sugars properly by regulating your insulin level.”  How?</a:t>
            </a:r>
          </a:p>
          <a:p>
            <a:pPr algn="just">
              <a:spcBef>
                <a:spcPct val="50000"/>
              </a:spcBef>
            </a:pPr>
            <a:r>
              <a:rPr lang="en-US" dirty="0" smtClean="0">
                <a:solidFill>
                  <a:srgbClr val="FF0000"/>
                </a:solidFill>
                <a:latin typeface="Arial" charset="0"/>
              </a:rPr>
              <a:t>By giving your pancreas a well-deserved break, by cutting out simple and complex </a:t>
            </a:r>
            <a:r>
              <a:rPr lang="en-US" dirty="0" err="1" smtClean="0">
                <a:solidFill>
                  <a:srgbClr val="FF0000"/>
                </a:solidFill>
                <a:latin typeface="Arial" charset="0"/>
              </a:rPr>
              <a:t>carbs</a:t>
            </a:r>
            <a:r>
              <a:rPr lang="en-US" dirty="0" smtClean="0">
                <a:solidFill>
                  <a:srgbClr val="FF0000"/>
                </a:solidFill>
                <a:latin typeface="Arial" charset="0"/>
              </a:rPr>
              <a:t>, until you've reached your weight loss goal” </a:t>
            </a:r>
          </a:p>
          <a:p>
            <a:pPr algn="just">
              <a:spcBef>
                <a:spcPct val="50000"/>
              </a:spcBef>
            </a:pPr>
            <a:r>
              <a:rPr lang="en-US" dirty="0" smtClean="0">
                <a:latin typeface="Arial" charset="0"/>
              </a:rPr>
              <a:t>This is a real solution to these problems, not some yo-yo diet and certainly not diet pills to further mess up your metabolism. We looked for lasting results with real, wholesome foods teaching you key lessons that empower you to get results.  </a:t>
            </a:r>
          </a:p>
          <a:p>
            <a:pPr algn="just">
              <a:spcBef>
                <a:spcPct val="50000"/>
              </a:spcBef>
            </a:pPr>
            <a:r>
              <a:rPr lang="en-US" dirty="0" smtClean="0">
                <a:latin typeface="Arial" charset="0"/>
              </a:rPr>
              <a:t>On average, women lose weight at the rate of 3 to 5 pounds per week and 4 to 7 pounds per week for men.</a:t>
            </a:r>
          </a:p>
          <a:p>
            <a:pPr algn="just">
              <a:spcBef>
                <a:spcPct val="50000"/>
              </a:spcBef>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lgn="just">
              <a:spcBef>
                <a:spcPct val="50000"/>
              </a:spcBef>
            </a:pPr>
            <a:r>
              <a:rPr lang="en-US" b="1" dirty="0" smtClean="0">
                <a:latin typeface="Arial" charset="0"/>
              </a:rPr>
              <a:t>Lesson Number 1: </a:t>
            </a:r>
          </a:p>
          <a:p>
            <a:pPr algn="just">
              <a:spcBef>
                <a:spcPct val="50000"/>
              </a:spcBef>
            </a:pPr>
            <a:r>
              <a:rPr lang="en-US" dirty="0" smtClean="0">
                <a:latin typeface="Arial" charset="0"/>
              </a:rPr>
              <a:t>Learn to live off of your body's own fat reserves.</a:t>
            </a:r>
          </a:p>
          <a:p>
            <a:pPr algn="just">
              <a:spcBef>
                <a:spcPct val="50000"/>
              </a:spcBef>
            </a:pPr>
            <a:r>
              <a:rPr lang="en-US" dirty="0" smtClean="0">
                <a:latin typeface="Arial" charset="0"/>
              </a:rPr>
              <a:t> Your body gets its energy from three reserves: carbohydrates, protein and fats. </a:t>
            </a:r>
          </a:p>
          <a:p>
            <a:pPr algn="just">
              <a:spcBef>
                <a:spcPct val="50000"/>
              </a:spcBef>
            </a:pPr>
            <a:r>
              <a:rPr lang="en-US" dirty="0" smtClean="0">
                <a:latin typeface="Arial" charset="0"/>
              </a:rPr>
              <a:t>The body first burns  energy from its simple and complex carbohydrate reserves and, when depleted, turns simultaneously to its protein and fat reserves for energy.  </a:t>
            </a:r>
          </a:p>
        </p:txBody>
      </p:sp>
      <p:pic>
        <p:nvPicPr>
          <p:cNvPr id="4" name="Picture 4" descr="amoeba">
            <a:hlinkClick r:id="rId2"/>
          </p:cNvPr>
          <p:cNvPicPr>
            <a:picLocks noChangeAspect="1" noChangeArrowheads="1"/>
          </p:cNvPicPr>
          <p:nvPr/>
        </p:nvPicPr>
        <p:blipFill>
          <a:blip r:embed="rId3" cstate="print"/>
          <a:srcRect/>
          <a:stretch>
            <a:fillRect/>
          </a:stretch>
        </p:blipFill>
        <p:spPr bwMode="auto">
          <a:xfrm>
            <a:off x="6781800" y="5486400"/>
            <a:ext cx="1524000" cy="10112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399"/>
            <a:ext cx="8229600" cy="4648201"/>
          </a:xfrm>
        </p:spPr>
        <p:txBody>
          <a:bodyPr/>
          <a:lstStyle/>
          <a:p>
            <a:pPr>
              <a:spcBef>
                <a:spcPct val="50000"/>
              </a:spcBef>
            </a:pPr>
            <a:r>
              <a:rPr lang="en-US" b="1" dirty="0" smtClean="0">
                <a:latin typeface="Arial" charset="0"/>
              </a:rPr>
              <a:t>Lesson Number 2: </a:t>
            </a:r>
          </a:p>
          <a:p>
            <a:pPr algn="just">
              <a:spcBef>
                <a:spcPct val="50000"/>
              </a:spcBef>
            </a:pPr>
            <a:r>
              <a:rPr lang="en-US" dirty="0" smtClean="0">
                <a:latin typeface="Arial" charset="0"/>
              </a:rPr>
              <a:t>Your body only stores three days worth of </a:t>
            </a:r>
            <a:r>
              <a:rPr lang="en-US" dirty="0" err="1" smtClean="0">
                <a:latin typeface="Arial" charset="0"/>
              </a:rPr>
              <a:t>carbs</a:t>
            </a:r>
            <a:r>
              <a:rPr lang="en-US" dirty="0" smtClean="0">
                <a:latin typeface="Arial" charset="0"/>
              </a:rPr>
              <a:t>. Because of this, the Vital Balance Diet has a beginning and an end, like a treatment. Until you reach 100% of your weight loss goal, we restrict all sugars from your diet, even healthy fruits and those vegetables that have a high sugar content such as corn, potatoes, beets, peas, carrots and the like. </a:t>
            </a:r>
          </a:p>
          <a:p>
            <a:pPr algn="just">
              <a:spcBef>
                <a:spcPct val="50000"/>
              </a:spcBef>
            </a:pPr>
            <a:r>
              <a:rPr lang="en-US" dirty="0" smtClean="0">
                <a:latin typeface="Arial" charset="0"/>
              </a:rPr>
              <a:t>4 grams of carbohydrates is equal to 1 teaspoon of sugar.</a:t>
            </a:r>
          </a:p>
          <a:p>
            <a:pPr algn="just">
              <a:spcBef>
                <a:spcPct val="50000"/>
              </a:spcBef>
            </a:pPr>
            <a:endParaRPr lang="en-US" dirty="0" smtClean="0">
              <a:latin typeface="Arial"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lstStyle/>
          <a:p>
            <a:pPr algn="ctr"/>
            <a:r>
              <a:rPr lang="en-US" sz="2800" b="1" dirty="0" smtClean="0">
                <a:latin typeface="Arial" charset="0"/>
              </a:rPr>
              <a:t>Why?</a:t>
            </a:r>
            <a:r>
              <a:rPr lang="en-US" sz="2800" dirty="0" smtClean="0">
                <a:latin typeface="Arial" charset="0"/>
              </a:rPr>
              <a:t>  </a:t>
            </a:r>
            <a:br>
              <a:rPr lang="en-US" sz="2800" dirty="0" smtClean="0">
                <a:latin typeface="Arial" charset="0"/>
              </a:rPr>
            </a:br>
            <a:r>
              <a:rPr lang="en-US" sz="2800" dirty="0" smtClean="0">
                <a:latin typeface="Arial" charset="0"/>
              </a:rPr>
              <a:t>As long as sugar is entering your system, you're not burning fat. It's as simple as that. Remember, your body first takes its energy from your </a:t>
            </a:r>
            <a:r>
              <a:rPr lang="en-US" sz="2800" dirty="0" err="1" smtClean="0">
                <a:latin typeface="Arial" charset="0"/>
              </a:rPr>
              <a:t>carb</a:t>
            </a:r>
            <a:r>
              <a:rPr lang="en-US" sz="2800" dirty="0" smtClean="0">
                <a:latin typeface="Arial" charset="0"/>
              </a:rPr>
              <a:t> reserves. The idea is to deplete your </a:t>
            </a:r>
            <a:r>
              <a:rPr lang="en-US" sz="2800" dirty="0" err="1" smtClean="0">
                <a:latin typeface="Arial" charset="0"/>
              </a:rPr>
              <a:t>carb</a:t>
            </a:r>
            <a:r>
              <a:rPr lang="en-US" sz="2800" dirty="0" smtClean="0">
                <a:latin typeface="Arial" charset="0"/>
              </a:rPr>
              <a:t> reserves completely in order to get your body to turn to its fat to burn calories.</a:t>
            </a:r>
          </a:p>
          <a:p>
            <a:pPr algn="ctr"/>
            <a:r>
              <a:rPr lang="en-US" sz="2800" dirty="0" smtClean="0">
                <a:latin typeface="Arial" charset="0"/>
              </a:rPr>
              <a:t>When you put too many grams of </a:t>
            </a:r>
            <a:r>
              <a:rPr lang="en-US" sz="2800" dirty="0" err="1" smtClean="0">
                <a:latin typeface="Arial" charset="0"/>
              </a:rPr>
              <a:t>carbs</a:t>
            </a:r>
            <a:r>
              <a:rPr lang="en-US" sz="2800" dirty="0" smtClean="0">
                <a:latin typeface="Arial" charset="0"/>
              </a:rPr>
              <a:t> into your system, your pancreas senses danger, zeros out the danger with insulin, your body realizes it has no more sugar, thus craves more sugar, you eat more carbohydrates, too many actually and the vicious cycle in on and repeating.</a:t>
            </a:r>
            <a:br>
              <a:rPr lang="en-US" sz="2800" dirty="0" smtClean="0">
                <a:latin typeface="Arial" charset="0"/>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172200"/>
          </a:xfrm>
        </p:spPr>
        <p:txBody>
          <a:bodyPr/>
          <a:lstStyle/>
          <a:p>
            <a:pPr marL="457200" indent="-457200" algn="just">
              <a:spcBef>
                <a:spcPct val="50000"/>
              </a:spcBef>
            </a:pPr>
            <a:r>
              <a:rPr lang="en-US" dirty="0" smtClean="0">
                <a:latin typeface="Arial" charset="0"/>
              </a:rPr>
              <a:t>How do we get the body to burn its fat reserves and not its muscle mass reserves, if both are depleted simultaneously? A number of ways.</a:t>
            </a:r>
          </a:p>
          <a:p>
            <a:pPr marL="457200" indent="-457200" algn="just">
              <a:spcBef>
                <a:spcPct val="50000"/>
              </a:spcBef>
              <a:buFontTx/>
              <a:buAutoNum type="arabicPeriod"/>
            </a:pPr>
            <a:r>
              <a:rPr lang="en-US" sz="2800" dirty="0" smtClean="0">
                <a:latin typeface="Arial" charset="0"/>
              </a:rPr>
              <a:t>By providing your body with foods that have a very high protein value, complete with nutrients essential amino acids, 98%+ absorbable, which make them biologically-complete proteins. </a:t>
            </a:r>
          </a:p>
          <a:p>
            <a:pPr marL="457200" indent="-457200" algn="just">
              <a:spcBef>
                <a:spcPct val="50000"/>
              </a:spcBef>
              <a:buFontTx/>
              <a:buAutoNum type="arabicPeriod"/>
            </a:pPr>
            <a:r>
              <a:rPr lang="en-US" sz="2800" dirty="0" smtClean="0">
                <a:latin typeface="Arial" charset="0"/>
              </a:rPr>
              <a:t>We supplement your body with whole food nutrient-rich supplements such as a multi-vitamins, calcium, magnesium and potassium, which is the key ingredient in muscle building, and electrolytes to replace those normally found in foods restricted on the eating plan.</a:t>
            </a:r>
            <a:endParaRPr lang="en-US" sz="2800"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5.JPG"/>
          <p:cNvPicPr>
            <a:picLocks noChangeAspect="1"/>
          </p:cNvPicPr>
          <p:nvPr/>
        </p:nvPicPr>
        <p:blipFill>
          <a:blip r:embed="rId2" cstate="print"/>
          <a:stretch>
            <a:fillRect/>
          </a:stretch>
        </p:blipFill>
        <p:spPr>
          <a:xfrm>
            <a:off x="0" y="235819"/>
            <a:ext cx="9144000" cy="662218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7424</TotalTime>
  <Words>2138</Words>
  <Application>Microsoft Office PowerPoint</Application>
  <PresentationFormat>On-screen Show (4:3)</PresentationFormat>
  <Paragraphs>280</Paragraphs>
  <Slides>38</Slides>
  <Notes>1</Notes>
  <HiddenSlides>4</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                                                             Presenting…                                             Kenzen  Vital Balance   Meal Replacement Mix Nutritional Support Fat Loss Assistance</vt:lpstr>
      <vt:lpstr>The Problem</vt:lpstr>
      <vt:lpstr>The Solution</vt:lpstr>
      <vt:lpstr>PowerPoint Presentation</vt:lpstr>
      <vt:lpstr>PowerPoint Presentation</vt:lpstr>
      <vt:lpstr>PowerPoint Presentation</vt:lpstr>
      <vt:lpstr>PowerPoint Presentation</vt:lpstr>
      <vt:lpstr>PowerPoint Presentation</vt:lpstr>
      <vt:lpstr>PowerPoint Presentation</vt:lpstr>
      <vt:lpstr>  1 teaspoon of sugar = 4 grams of carbohydrates</vt:lpstr>
      <vt:lpstr>A “Healthy” American lunch.</vt:lpstr>
      <vt:lpstr>  Dinner: Spaghetti &amp; Meatballs</vt:lpstr>
      <vt:lpstr>One day of carbs &amp; sugar</vt:lpstr>
      <vt:lpstr>PowerPoint Presentation</vt:lpstr>
      <vt:lpstr>PowerPoint Presentation</vt:lpstr>
      <vt:lpstr>PowerPoint Presentation</vt:lpstr>
      <vt:lpstr>Introducing the NEW PiMag® Waterfall™</vt:lpstr>
      <vt:lpstr>Introducing the NEW PiMag® Waterfall™</vt:lpstr>
      <vt:lpstr>PiMag® Technology</vt:lpstr>
      <vt:lpstr>Green Technology</vt:lpstr>
      <vt:lpstr>PowerPoint Presentation</vt:lpstr>
      <vt:lpstr>PowerPoint Presentation</vt:lpstr>
      <vt:lpstr>                                                                  Kenzen Vital Balance contains:                  Support for: </vt:lpstr>
      <vt:lpstr>Kenzen Vital Balance does NOT contain: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Kenzen Vital Balance  Meal Replacement Mix</vt:lpstr>
      <vt:lpstr>Kenzen Vital Balance  Meal Replacement Mix</vt:lpstr>
      <vt:lpstr>Kenzen Vital Balance  Meal Replacement Mix</vt:lpstr>
      <vt:lpstr>PowerPoint Presentation</vt:lpstr>
      <vt:lpstr>Kenzen Vital Balance – The Summary</vt:lpstr>
      <vt:lpstr>Ten-4 Organic Natural Energy</vt:lpstr>
      <vt:lpstr>                                                             Presenting…                                             Kenzen  Vital Balance   Meal Replacement Mix Nutritional Support Fat Loss Assistance</vt:lpstr>
    </vt:vector>
  </TitlesOfParts>
  <Company>Nikken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Presenting..Kenzen Vital Balance          Meal Replacement Mix</dc:title>
  <dc:creator>daveb</dc:creator>
  <cp:lastModifiedBy>Steven Crofoot</cp:lastModifiedBy>
  <cp:revision>203</cp:revision>
  <dcterms:created xsi:type="dcterms:W3CDTF">2013-01-28T17:21:25Z</dcterms:created>
  <dcterms:modified xsi:type="dcterms:W3CDTF">2015-02-03T14:25:05Z</dcterms:modified>
</cp:coreProperties>
</file>